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handoutMasterIdLst>
    <p:handoutMasterId r:id="rId24"/>
  </p:handoutMasterIdLst>
  <p:sldIdLst>
    <p:sldId id="440" r:id="rId4"/>
    <p:sldId id="444" r:id="rId6"/>
    <p:sldId id="480" r:id="rId7"/>
    <p:sldId id="527" r:id="rId8"/>
    <p:sldId id="526" r:id="rId9"/>
    <p:sldId id="542" r:id="rId10"/>
    <p:sldId id="529" r:id="rId11"/>
    <p:sldId id="464" r:id="rId12"/>
    <p:sldId id="514" r:id="rId13"/>
    <p:sldId id="521" r:id="rId14"/>
    <p:sldId id="513" r:id="rId15"/>
    <p:sldId id="515" r:id="rId16"/>
    <p:sldId id="516" r:id="rId17"/>
    <p:sldId id="517" r:id="rId18"/>
    <p:sldId id="518" r:id="rId19"/>
    <p:sldId id="519" r:id="rId20"/>
    <p:sldId id="520" r:id="rId21"/>
    <p:sldId id="522" r:id="rId22"/>
    <p:sldId id="523" r:id="rId23"/>
  </p:sldIdLst>
  <p:sldSz cx="9144000" cy="5143500" type="screen16x9"/>
  <p:notesSz cx="6858000" cy="9144000"/>
  <p:custDataLst>
    <p:tags r:id="rId29"/>
  </p:custDataLst>
  <p:defaultTextStyle>
    <a:defPPr>
      <a:defRPr lang="zh-CN"/>
    </a:defPPr>
    <a:lvl1pPr marL="0" lvl="0" indent="0" algn="l" defTabSz="685800" rtl="0" eaLnBrk="1" fontAlgn="base" latinLnBrk="0" hangingPunct="1">
      <a:lnSpc>
        <a:spcPct val="100000"/>
      </a:lnSpc>
      <a:spcBef>
        <a:spcPct val="0"/>
      </a:spcBef>
      <a:spcAft>
        <a:spcPct val="0"/>
      </a:spcAft>
      <a:buNone/>
      <a:defRPr sz="1300" b="0" i="0" u="none" kern="1200" baseline="0">
        <a:solidFill>
          <a:schemeClr val="tx1"/>
        </a:solidFill>
        <a:latin typeface="Arial" panose="020B0604020202020204" pitchFamily="34" charset="0"/>
        <a:ea typeface="微软雅黑 Light" panose="020B0502040204020203" pitchFamily="34" charset="-122"/>
        <a:cs typeface="+mn-cs"/>
      </a:defRPr>
    </a:lvl1pPr>
    <a:lvl2pPr marL="342900" lvl="1" indent="114300" algn="l" defTabSz="685800" rtl="0" eaLnBrk="1" fontAlgn="base" latinLnBrk="0" hangingPunct="1">
      <a:lnSpc>
        <a:spcPct val="100000"/>
      </a:lnSpc>
      <a:spcBef>
        <a:spcPct val="0"/>
      </a:spcBef>
      <a:spcAft>
        <a:spcPct val="0"/>
      </a:spcAft>
      <a:buNone/>
      <a:defRPr sz="1300" b="0" i="0" u="none" kern="1200" baseline="0">
        <a:solidFill>
          <a:schemeClr val="tx1"/>
        </a:solidFill>
        <a:latin typeface="Arial" panose="020B0604020202020204" pitchFamily="34" charset="0"/>
        <a:ea typeface="微软雅黑 Light" panose="020B0502040204020203" pitchFamily="34" charset="-122"/>
        <a:cs typeface="+mn-cs"/>
      </a:defRPr>
    </a:lvl2pPr>
    <a:lvl3pPr marL="685800" lvl="2" indent="228600" algn="l" defTabSz="685800" rtl="0" eaLnBrk="1" fontAlgn="base" latinLnBrk="0" hangingPunct="1">
      <a:lnSpc>
        <a:spcPct val="100000"/>
      </a:lnSpc>
      <a:spcBef>
        <a:spcPct val="0"/>
      </a:spcBef>
      <a:spcAft>
        <a:spcPct val="0"/>
      </a:spcAft>
      <a:buNone/>
      <a:defRPr sz="1300" b="0" i="0" u="none" kern="1200" baseline="0">
        <a:solidFill>
          <a:schemeClr val="tx1"/>
        </a:solidFill>
        <a:latin typeface="Arial" panose="020B0604020202020204" pitchFamily="34" charset="0"/>
        <a:ea typeface="微软雅黑 Light" panose="020B0502040204020203" pitchFamily="34" charset="-122"/>
        <a:cs typeface="+mn-cs"/>
      </a:defRPr>
    </a:lvl3pPr>
    <a:lvl4pPr marL="1028700" lvl="3" indent="342900" algn="l" defTabSz="685800" rtl="0" eaLnBrk="1" fontAlgn="base" latinLnBrk="0" hangingPunct="1">
      <a:lnSpc>
        <a:spcPct val="100000"/>
      </a:lnSpc>
      <a:spcBef>
        <a:spcPct val="0"/>
      </a:spcBef>
      <a:spcAft>
        <a:spcPct val="0"/>
      </a:spcAft>
      <a:buNone/>
      <a:defRPr sz="1300" b="0" i="0" u="none" kern="1200" baseline="0">
        <a:solidFill>
          <a:schemeClr val="tx1"/>
        </a:solidFill>
        <a:latin typeface="Arial" panose="020B0604020202020204" pitchFamily="34" charset="0"/>
        <a:ea typeface="微软雅黑 Light" panose="020B0502040204020203" pitchFamily="34" charset="-122"/>
        <a:cs typeface="+mn-cs"/>
      </a:defRPr>
    </a:lvl4pPr>
    <a:lvl5pPr marL="1371600" lvl="4" indent="457200" algn="l" defTabSz="685800" rtl="0" eaLnBrk="1" fontAlgn="base" latinLnBrk="0" hangingPunct="1">
      <a:lnSpc>
        <a:spcPct val="100000"/>
      </a:lnSpc>
      <a:spcBef>
        <a:spcPct val="0"/>
      </a:spcBef>
      <a:spcAft>
        <a:spcPct val="0"/>
      </a:spcAft>
      <a:buNone/>
      <a:defRPr sz="1300" b="0" i="0" u="none" kern="1200" baseline="0">
        <a:solidFill>
          <a:schemeClr val="tx1"/>
        </a:solidFill>
        <a:latin typeface="Arial" panose="020B0604020202020204" pitchFamily="34" charset="0"/>
        <a:ea typeface="微软雅黑 Light" panose="020B0502040204020203" pitchFamily="34" charset="-122"/>
        <a:cs typeface="+mn-cs"/>
      </a:defRPr>
    </a:lvl5pPr>
    <a:lvl6pPr marL="2286000" lvl="5" indent="457200" algn="l" defTabSz="685800" rtl="0" eaLnBrk="1" fontAlgn="base" latinLnBrk="0" hangingPunct="1">
      <a:lnSpc>
        <a:spcPct val="100000"/>
      </a:lnSpc>
      <a:spcBef>
        <a:spcPct val="0"/>
      </a:spcBef>
      <a:spcAft>
        <a:spcPct val="0"/>
      </a:spcAft>
      <a:buNone/>
      <a:defRPr sz="1300" b="0" i="0" u="none" kern="1200" baseline="0">
        <a:solidFill>
          <a:schemeClr val="tx1"/>
        </a:solidFill>
        <a:latin typeface="Arial" panose="020B0604020202020204" pitchFamily="34" charset="0"/>
        <a:ea typeface="微软雅黑 Light" panose="020B0502040204020203" pitchFamily="34" charset="-122"/>
        <a:cs typeface="+mn-cs"/>
      </a:defRPr>
    </a:lvl6pPr>
    <a:lvl7pPr marL="2743200" lvl="6" indent="457200" algn="l" defTabSz="685800" rtl="0" eaLnBrk="1" fontAlgn="base" latinLnBrk="0" hangingPunct="1">
      <a:lnSpc>
        <a:spcPct val="100000"/>
      </a:lnSpc>
      <a:spcBef>
        <a:spcPct val="0"/>
      </a:spcBef>
      <a:spcAft>
        <a:spcPct val="0"/>
      </a:spcAft>
      <a:buNone/>
      <a:defRPr sz="1300" b="0" i="0" u="none" kern="1200" baseline="0">
        <a:solidFill>
          <a:schemeClr val="tx1"/>
        </a:solidFill>
        <a:latin typeface="Arial" panose="020B0604020202020204" pitchFamily="34" charset="0"/>
        <a:ea typeface="微软雅黑 Light" panose="020B0502040204020203" pitchFamily="34" charset="-122"/>
        <a:cs typeface="+mn-cs"/>
      </a:defRPr>
    </a:lvl7pPr>
    <a:lvl8pPr marL="3200400" lvl="7" indent="457200" algn="l" defTabSz="685800" rtl="0" eaLnBrk="1" fontAlgn="base" latinLnBrk="0" hangingPunct="1">
      <a:lnSpc>
        <a:spcPct val="100000"/>
      </a:lnSpc>
      <a:spcBef>
        <a:spcPct val="0"/>
      </a:spcBef>
      <a:spcAft>
        <a:spcPct val="0"/>
      </a:spcAft>
      <a:buNone/>
      <a:defRPr sz="1300" b="0" i="0" u="none" kern="1200" baseline="0">
        <a:solidFill>
          <a:schemeClr val="tx1"/>
        </a:solidFill>
        <a:latin typeface="Arial" panose="020B0604020202020204" pitchFamily="34" charset="0"/>
        <a:ea typeface="微软雅黑 Light" panose="020B0502040204020203" pitchFamily="34" charset="-122"/>
        <a:cs typeface="+mn-cs"/>
      </a:defRPr>
    </a:lvl8pPr>
    <a:lvl9pPr marL="3657600" lvl="8" indent="457200" algn="l" defTabSz="685800" rtl="0" eaLnBrk="1" fontAlgn="base" latinLnBrk="0" hangingPunct="1">
      <a:lnSpc>
        <a:spcPct val="100000"/>
      </a:lnSpc>
      <a:spcBef>
        <a:spcPct val="0"/>
      </a:spcBef>
      <a:spcAft>
        <a:spcPct val="0"/>
      </a:spcAft>
      <a:buNone/>
      <a:defRPr sz="1300" b="0" i="0" u="none" kern="1200" baseline="0">
        <a:solidFill>
          <a:schemeClr val="tx1"/>
        </a:solidFill>
        <a:latin typeface="Arial" panose="020B0604020202020204" pitchFamily="34" charset="0"/>
        <a:ea typeface="微软雅黑 Light" panose="020B0502040204020203" pitchFamily="34"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微软中国" initials="微" lastIdx="0" clrIdx="0"/>
  <p:cmAuthor id="2" name="Yu, Emily" initials="Y" lastIdx="10" clrIdx="1"/>
  <p:cmAuthor id="3" name="Du, Guoping" initials="D" lastIdx="27" clrIdx="2"/>
  <p:cmAuthor id="4" name="gyb1" initials="g" lastIdx="30"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14672"/>
    <a:srgbClr val="FEBC28"/>
    <a:srgbClr val="93688E"/>
    <a:srgbClr val="F5F5F4"/>
    <a:srgbClr val="D56A60"/>
    <a:srgbClr val="686671"/>
    <a:srgbClr val="684E3F"/>
    <a:srgbClr val="CBCC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04"/>
    <p:restoredTop sz="94531"/>
  </p:normalViewPr>
  <p:slideViewPr>
    <p:cSldViewPr snapToGrid="0" showGuides="1">
      <p:cViewPr varScale="1">
        <p:scale>
          <a:sx n="91" d="100"/>
          <a:sy n="91" d="100"/>
        </p:scale>
        <p:origin x="-798" y="-108"/>
      </p:cViewPr>
      <p:guideLst>
        <p:guide orient="horz" pos="1969"/>
        <p:guide pos="2880"/>
        <p:guide pos="130"/>
        <p:guide pos="565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9" Type="http://schemas.openxmlformats.org/officeDocument/2006/relationships/tags" Target="tags/tag7.xml"/><Relationship Id="rId28" Type="http://schemas.openxmlformats.org/officeDocument/2006/relationships/commentAuthors" Target="commentAuthors.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marL="0" marR="0" lvl="0" indent="0" algn="r" defTabSz="685800" rtl="0" eaLnBrk="1" fontAlgn="auto" latinLnBrk="0" hangingPunct="1">
              <a:lnSpc>
                <a:spcPct val="100000"/>
              </a:lnSpc>
              <a:spcBef>
                <a:spcPts val="0"/>
              </a:spcBef>
              <a:spcAft>
                <a:spcPts val="0"/>
              </a:spcAft>
              <a:buClrTx/>
              <a:buSzTx/>
              <a:buFontTx/>
              <a:buNone/>
              <a:defRPr/>
            </a:pPr>
            <a:fld id="{34696840-33C3-4C55-8CFE-66BCCBA7E5AA}" type="datetimeFigureOut">
              <a:rPr kumimoji="0" lang="zh-CN" altLang="en-US" sz="1200" b="0" i="0" u="none" strike="noStrike" kern="1200" cap="none" spc="0" normalizeH="0" baseline="0" noProof="0">
                <a:ln>
                  <a:noFill/>
                </a:ln>
                <a:solidFill>
                  <a:schemeClr val="tx1"/>
                </a:solidFill>
                <a:effectLst/>
                <a:uLnTx/>
                <a:uFillTx/>
                <a:latin typeface="+mn-lt"/>
                <a:ea typeface="+mn-ea"/>
                <a:cs typeface="+mn-cs"/>
              </a:rPr>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灯片编号占位符 4"/>
          <p:cNvSpPr>
            <a:spLocks noGrp="1"/>
          </p:cNvSpPr>
          <p:nvPr>
            <p:ph type="sldNum" sz="quarter" idx="3"/>
          </p:nvPr>
        </p:nvSpPr>
        <p:spPr>
          <a:xfrm>
            <a:off x="3884613" y="8685213"/>
            <a:ext cx="2971800" cy="458788"/>
          </a:xfrm>
          <a:prstGeom prst="rect">
            <a:avLst/>
          </a:prstGeom>
        </p:spPr>
        <p:txBody>
          <a:bodyPr vert="horz" lIns="91440" tIns="45720" rIns="91440" bIns="45720" rtlCol="0" anchor="b"/>
          <a:lstStyle/>
          <a:p>
            <a:pPr lvl="0" algn="r" eaLnBrk="1" hangingPunct="1">
              <a:buNone/>
            </a:pPr>
            <a:fld id="{9A0DB2DC-4C9A-4742-B13C-FB6460FD3503}" type="slidenum">
              <a:rPr lang="zh-CN" altLang="en-US" sz="1200" dirty="0">
                <a:latin typeface="Calibri" panose="020F0502020204030204" pitchFamily="34" charset="0"/>
                <a:ea typeface="宋体" panose="02010600030101010101" pitchFamily="2" charset="-122"/>
              </a:rPr>
            </a:fld>
            <a:endParaRPr lang="zh-CN" altLang="en-US" sz="1200" dirty="0">
              <a:latin typeface="Calibri" panose="020F050202020403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marL="0" marR="0" lvl="0" indent="0" algn="r" defTabSz="685800" rtl="0" eaLnBrk="1" fontAlgn="auto" latinLnBrk="0" hangingPunct="1">
              <a:lnSpc>
                <a:spcPct val="100000"/>
              </a:lnSpc>
              <a:spcBef>
                <a:spcPts val="0"/>
              </a:spcBef>
              <a:spcAft>
                <a:spcPts val="0"/>
              </a:spcAft>
              <a:buClrTx/>
              <a:buSzTx/>
              <a:buFontTx/>
              <a:buNone/>
              <a:defRPr/>
            </a:pPr>
            <a:fld id="{56879D69-11B6-44E1-8113-64311DC8655D}" type="datetimeFigureOut">
              <a:rPr kumimoji="0" lang="zh-CN" altLang="en-US" sz="1200" b="0" i="0" u="none" strike="noStrike" kern="1200" cap="none" spc="0" normalizeH="0" baseline="0" noProof="0">
                <a:ln>
                  <a:noFill/>
                </a:ln>
                <a:solidFill>
                  <a:schemeClr val="tx1"/>
                </a:solidFill>
                <a:effectLst/>
                <a:uLnTx/>
                <a:uFillTx/>
                <a:latin typeface="+mn-lt"/>
                <a:ea typeface="+mn-ea"/>
                <a:cs typeface="+mn-cs"/>
              </a:rPr>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p>
            <a:pPr lvl="0" algn="r" eaLnBrk="1" hangingPunct="1">
              <a:buNone/>
            </a:pPr>
            <a:fld id="{9A0DB2DC-4C9A-4742-B13C-FB6460FD3503}" type="slidenum">
              <a:rPr lang="zh-CN" altLang="en-US" sz="1200" dirty="0">
                <a:latin typeface="Calibri" panose="020F0502020204030204" pitchFamily="34" charset="0"/>
                <a:ea typeface="宋体" panose="02010600030101010101" pitchFamily="2" charset="-122"/>
              </a:rPr>
            </a:fld>
            <a:endParaRPr lang="zh-CN" altLang="en-US" sz="1200" dirty="0">
              <a:latin typeface="Calibri" panose="020F050202020403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idx="2"/>
          </p:nvPr>
        </p:nvSpPr>
        <p:spPr>
          <a:ln>
            <a:solidFill>
              <a:srgbClr val="000000">
                <a:alpha val="100000"/>
              </a:srgbClr>
            </a:solidFill>
            <a:miter lim="800000"/>
          </a:ln>
        </p:spPr>
      </p:sp>
      <p:sp>
        <p:nvSpPr>
          <p:cNvPr id="41987"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idx="2"/>
          </p:nvPr>
        </p:nvSpPr>
        <p:spPr>
          <a:ln>
            <a:solidFill>
              <a:srgbClr val="000000">
                <a:alpha val="100000"/>
              </a:srgbClr>
            </a:solidFill>
            <a:miter lim="800000"/>
          </a:ln>
        </p:spPr>
      </p:sp>
      <p:sp>
        <p:nvSpPr>
          <p:cNvPr id="44035" name="文本占位符 2"/>
          <p:cNvSpPr>
            <a:spLocks noGrp="1"/>
          </p:cNvSpPr>
          <p:nvPr>
            <p:ph type="body" idx="3"/>
          </p:nvPr>
        </p:nvSpPr>
        <p:spPr>
          <a:noFill/>
          <a:ln>
            <a:noFill/>
          </a:ln>
        </p:spPr>
        <p:txBody>
          <a:bodyPr wrap="square" lIns="91440" tIns="45720" rIns="91440" bIns="45720" anchor="t" anchorCtr="0"/>
          <a:lstStyle/>
          <a:p>
            <a:pPr lvl="0" eaLnBrk="1" hangingPunct="1">
              <a:spcBef>
                <a:spcPct val="0"/>
              </a:spcBef>
            </a:pPr>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vert="horz" wrap="square" lIns="91440" tIns="45720" rIns="91440" bIns="45720" numCol="1" rtlCol="0" anchor="t" anchorCtr="0" compatLnSpc="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zh-CN" altLang="en-US" sz="2400" b="0" i="0" u="none" strike="noStrike" kern="1200" cap="none" spc="0" normalizeH="0" baseline="0" noProof="0">
                <a:ln>
                  <a:noFill/>
                </a:ln>
                <a:solidFill>
                  <a:schemeClr val="tx1"/>
                </a:solidFill>
                <a:effectLst/>
                <a:uLnTx/>
                <a:uFillTx/>
                <a:latin typeface="+mn-lt"/>
                <a:ea typeface="+mn-ea"/>
                <a:cs typeface="微软雅黑 Light" panose="020B0502040204020203" pitchFamily="34" charset="-122"/>
              </a:rPr>
              <a:t>单击图标添加图片</a:t>
            </a:r>
            <a:endParaRPr kumimoji="0" lang="en-US" sz="2400" b="0" i="0" u="none" strike="noStrike" kern="1200" cap="none" spc="0" normalizeH="0" baseline="0" noProof="0" dirty="0">
              <a:ln>
                <a:noFill/>
              </a:ln>
              <a:solidFill>
                <a:schemeClr val="tx1"/>
              </a:solidFill>
              <a:effectLst/>
              <a:uLnTx/>
              <a:uFillTx/>
              <a:latin typeface="+mn-lt"/>
              <a:ea typeface="+mn-ea"/>
              <a:cs typeface="微软雅黑 Light" panose="020B0502040204020203" pitchFamily="34" charset="-122"/>
            </a:endParaRP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日期占位符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lvl1pPr>
              <a:defRPr>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日期占位符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矩形 6"/>
          <p:cNvSpPr/>
          <p:nvPr/>
        </p:nvSpPr>
        <p:spPr>
          <a:xfrm>
            <a:off x="241300" y="2590800"/>
            <a:ext cx="2117725" cy="1574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3" name="矩形 7"/>
          <p:cNvSpPr/>
          <p:nvPr/>
        </p:nvSpPr>
        <p:spPr>
          <a:xfrm>
            <a:off x="2436813" y="2590800"/>
            <a:ext cx="2117725" cy="1574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9" name="矩形 8"/>
          <p:cNvSpPr/>
          <p:nvPr/>
        </p:nvSpPr>
        <p:spPr>
          <a:xfrm>
            <a:off x="4632325" y="2590800"/>
            <a:ext cx="2119313" cy="1574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4" name="矩形 9"/>
          <p:cNvSpPr/>
          <p:nvPr/>
        </p:nvSpPr>
        <p:spPr>
          <a:xfrm>
            <a:off x="6827838" y="2590800"/>
            <a:ext cx="2119313" cy="15748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2" name="Picture Placeholder 7"/>
          <p:cNvSpPr>
            <a:spLocks noGrp="1"/>
          </p:cNvSpPr>
          <p:nvPr>
            <p:ph type="pic" sz="quarter" idx="18"/>
          </p:nvPr>
        </p:nvSpPr>
        <p:spPr>
          <a:xfrm>
            <a:off x="240144" y="1103167"/>
            <a:ext cx="2102590" cy="142108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normAutofit/>
          </a:bodyPr>
          <a:lstStyle>
            <a:lvl1pPr marL="0" indent="0">
              <a:buFontTx/>
              <a:buNone/>
              <a:defRPr lang="en-US" sz="1050">
                <a:solidFill>
                  <a:schemeClr val="tx1">
                    <a:lumMod val="85000"/>
                    <a:lumOff val="15000"/>
                  </a:schemeClr>
                </a:solidFill>
              </a:defRPr>
            </a:lvl1pPr>
          </a:lstStyle>
          <a:p>
            <a:pPr marL="0" marR="0" lvl="0" indent="0" algn="l" defTabSz="685800" rtl="0" eaLnBrk="0" fontAlgn="base" latinLnBrk="0" hangingPunct="0">
              <a:lnSpc>
                <a:spcPct val="90000"/>
              </a:lnSpc>
              <a:spcBef>
                <a:spcPts val="750"/>
              </a:spcBef>
              <a:spcAft>
                <a:spcPct val="0"/>
              </a:spcAft>
              <a:buClrTx/>
              <a:buSzTx/>
              <a:buFontTx/>
              <a:buNone/>
              <a:defRPr/>
            </a:pPr>
            <a:endParaRPr kumimoji="0" lang="en-US" sz="1050" b="0" i="0" u="none" strike="noStrike" kern="1200" cap="none" spc="0" normalizeH="0" baseline="0" noProof="0">
              <a:ln>
                <a:noFill/>
              </a:ln>
              <a:solidFill>
                <a:schemeClr val="tx1">
                  <a:lumMod val="85000"/>
                  <a:lumOff val="15000"/>
                </a:schemeClr>
              </a:solidFill>
              <a:effectLst/>
              <a:uLnTx/>
              <a:uFillTx/>
              <a:latin typeface="+mn-lt"/>
              <a:ea typeface="+mn-ea"/>
              <a:cs typeface="+mn-cs"/>
            </a:endParaRPr>
          </a:p>
        </p:txBody>
      </p:sp>
      <p:sp>
        <p:nvSpPr>
          <p:cNvPr id="6" name="Picture Placeholder 7"/>
          <p:cNvSpPr>
            <a:spLocks noGrp="1"/>
          </p:cNvSpPr>
          <p:nvPr>
            <p:ph type="pic" sz="quarter" idx="19"/>
          </p:nvPr>
        </p:nvSpPr>
        <p:spPr>
          <a:xfrm>
            <a:off x="2435893" y="1103167"/>
            <a:ext cx="2102590" cy="142108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normAutofit/>
          </a:bodyPr>
          <a:lstStyle>
            <a:lvl1pPr marL="0" indent="0">
              <a:buFontTx/>
              <a:buNone/>
              <a:defRPr lang="en-US" sz="1050">
                <a:solidFill>
                  <a:schemeClr val="tx1">
                    <a:lumMod val="85000"/>
                    <a:lumOff val="15000"/>
                  </a:schemeClr>
                </a:solidFill>
              </a:defRPr>
            </a:lvl1pPr>
          </a:lstStyle>
          <a:p>
            <a:pPr marL="0" marR="0" lvl="0" indent="0" algn="l" defTabSz="685800" rtl="0" eaLnBrk="0" fontAlgn="base" latinLnBrk="0" hangingPunct="0">
              <a:lnSpc>
                <a:spcPct val="90000"/>
              </a:lnSpc>
              <a:spcBef>
                <a:spcPts val="750"/>
              </a:spcBef>
              <a:spcAft>
                <a:spcPct val="0"/>
              </a:spcAft>
              <a:buClrTx/>
              <a:buSzTx/>
              <a:buFontTx/>
              <a:buNone/>
              <a:defRPr/>
            </a:pPr>
            <a:endParaRPr kumimoji="0" lang="en-US" sz="1050" b="0" i="0" u="none" strike="noStrike" kern="1200" cap="none" spc="0" normalizeH="0" baseline="0" noProof="0">
              <a:ln>
                <a:noFill/>
              </a:ln>
              <a:solidFill>
                <a:schemeClr val="tx1">
                  <a:lumMod val="85000"/>
                  <a:lumOff val="15000"/>
                </a:schemeClr>
              </a:solidFill>
              <a:effectLst/>
              <a:uLnTx/>
              <a:uFillTx/>
              <a:latin typeface="+mn-lt"/>
              <a:ea typeface="+mn-ea"/>
              <a:cs typeface="+mn-cs"/>
            </a:endParaRPr>
          </a:p>
        </p:txBody>
      </p:sp>
      <p:sp>
        <p:nvSpPr>
          <p:cNvPr id="8" name="Picture Placeholder 7"/>
          <p:cNvSpPr>
            <a:spLocks noGrp="1"/>
          </p:cNvSpPr>
          <p:nvPr>
            <p:ph type="pic" sz="quarter" idx="20"/>
          </p:nvPr>
        </p:nvSpPr>
        <p:spPr>
          <a:xfrm>
            <a:off x="4631642" y="1103167"/>
            <a:ext cx="2102590" cy="142108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normAutofit/>
          </a:bodyPr>
          <a:lstStyle>
            <a:lvl1pPr marL="0" indent="0">
              <a:buFontTx/>
              <a:buNone/>
              <a:defRPr lang="en-US" sz="1050">
                <a:solidFill>
                  <a:schemeClr val="tx1">
                    <a:lumMod val="85000"/>
                    <a:lumOff val="15000"/>
                  </a:schemeClr>
                </a:solidFill>
              </a:defRPr>
            </a:lvl1pPr>
          </a:lstStyle>
          <a:p>
            <a:pPr marL="0" marR="0" lvl="0" indent="0" algn="l" defTabSz="685800" rtl="0" eaLnBrk="0" fontAlgn="base" latinLnBrk="0" hangingPunct="0">
              <a:lnSpc>
                <a:spcPct val="90000"/>
              </a:lnSpc>
              <a:spcBef>
                <a:spcPts val="750"/>
              </a:spcBef>
              <a:spcAft>
                <a:spcPct val="0"/>
              </a:spcAft>
              <a:buClrTx/>
              <a:buSzTx/>
              <a:buFontTx/>
              <a:buNone/>
              <a:defRPr/>
            </a:pPr>
            <a:endParaRPr kumimoji="0" lang="en-US" sz="1050" b="0" i="0" u="none" strike="noStrike" kern="1200" cap="none" spc="0" normalizeH="0" baseline="0" noProof="0">
              <a:ln>
                <a:noFill/>
              </a:ln>
              <a:solidFill>
                <a:schemeClr val="tx1">
                  <a:lumMod val="85000"/>
                  <a:lumOff val="15000"/>
                </a:schemeClr>
              </a:solidFill>
              <a:effectLst/>
              <a:uLnTx/>
              <a:uFillTx/>
              <a:latin typeface="+mn-lt"/>
              <a:ea typeface="+mn-ea"/>
              <a:cs typeface="+mn-cs"/>
            </a:endParaRPr>
          </a:p>
        </p:txBody>
      </p:sp>
      <p:sp>
        <p:nvSpPr>
          <p:cNvPr id="10" name="Picture Placeholder 7"/>
          <p:cNvSpPr>
            <a:spLocks noGrp="1"/>
          </p:cNvSpPr>
          <p:nvPr>
            <p:ph type="pic" sz="quarter" idx="21"/>
          </p:nvPr>
        </p:nvSpPr>
        <p:spPr>
          <a:xfrm>
            <a:off x="6827391" y="1103167"/>
            <a:ext cx="2102590" cy="142108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normAutofit/>
          </a:bodyPr>
          <a:lstStyle>
            <a:lvl1pPr marL="0" indent="0">
              <a:buFontTx/>
              <a:buNone/>
              <a:defRPr lang="en-US" sz="1050">
                <a:solidFill>
                  <a:schemeClr val="tx1">
                    <a:lumMod val="85000"/>
                    <a:lumOff val="15000"/>
                  </a:schemeClr>
                </a:solidFill>
              </a:defRPr>
            </a:lvl1pPr>
          </a:lstStyle>
          <a:p>
            <a:pPr marL="0" marR="0" lvl="0" indent="0" algn="l" defTabSz="685800" rtl="0" eaLnBrk="0" fontAlgn="base" latinLnBrk="0" hangingPunct="0">
              <a:lnSpc>
                <a:spcPct val="90000"/>
              </a:lnSpc>
              <a:spcBef>
                <a:spcPts val="750"/>
              </a:spcBef>
              <a:spcAft>
                <a:spcPct val="0"/>
              </a:spcAft>
              <a:buClrTx/>
              <a:buSzTx/>
              <a:buFontTx/>
              <a:buNone/>
              <a:defRPr/>
            </a:pPr>
            <a:endParaRPr kumimoji="0" lang="en-US" sz="1050" b="0" i="0" u="none" strike="noStrike" kern="1200" cap="none" spc="0" normalizeH="0" baseline="0" noProof="0">
              <a:ln>
                <a:noFill/>
              </a:ln>
              <a:solidFill>
                <a:schemeClr val="tx1">
                  <a:lumMod val="85000"/>
                  <a:lumOff val="15000"/>
                </a:schemeClr>
              </a:solidFill>
              <a:effectLst/>
              <a:uLnTx/>
              <a:uFillTx/>
              <a:latin typeface="+mn-lt"/>
              <a:ea typeface="+mn-ea"/>
              <a:cs typeface="+mn-cs"/>
            </a:endParaRPr>
          </a:p>
        </p:txBody>
      </p:sp>
      <p:sp>
        <p:nvSpPr>
          <p:cNvPr id="5" name="日期占位符 4"/>
          <p:cNvSpPr>
            <a:spLocks noGrp="1"/>
          </p:cNvSpPr>
          <p:nvPr>
            <p:ph type="dt" sz="half" idx="22"/>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1" name="页脚占位符 10"/>
          <p:cNvSpPr>
            <a:spLocks noGrp="1"/>
          </p:cNvSpPr>
          <p:nvPr>
            <p:ph type="ftr" sz="quarter" idx="23"/>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2" name="灯片编号占位符 11"/>
          <p:cNvSpPr>
            <a:spLocks noGrp="1"/>
          </p:cNvSpPr>
          <p:nvPr>
            <p:ph type="sldNum" sz="quarter" idx="24"/>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日期占位符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lvl1pPr>
              <a:defRPr>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日期占位符 6"/>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日期占位符 2"/>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vert="horz" wrap="square" lIns="91440" tIns="45720" rIns="91440" bIns="45720" numCol="1" rtlCol="0" anchor="t" anchorCtr="0" compatLnSpc="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zh-CN" altLang="en-US" sz="2400" b="0" i="0" u="none" strike="noStrike" kern="1200" cap="none" spc="0" normalizeH="0" baseline="0" noProof="0">
                <a:ln>
                  <a:noFill/>
                </a:ln>
                <a:solidFill>
                  <a:schemeClr val="tx1"/>
                </a:solidFill>
                <a:effectLst/>
                <a:uLnTx/>
                <a:uFillTx/>
                <a:latin typeface="+mn-lt"/>
                <a:ea typeface="+mn-ea"/>
                <a:cs typeface="微软雅黑 Light" panose="020B0502040204020203" pitchFamily="34" charset="-122"/>
              </a:rPr>
              <a:t>单击图标添加图片</a:t>
            </a:r>
            <a:endParaRPr kumimoji="0" lang="en-US" sz="2400" b="0" i="0" u="none" strike="noStrike" kern="1200" cap="none" spc="0" normalizeH="0" baseline="0" noProof="0" dirty="0">
              <a:ln>
                <a:noFill/>
              </a:ln>
              <a:solidFill>
                <a:schemeClr val="tx1"/>
              </a:solidFill>
              <a:effectLst/>
              <a:uLnTx/>
              <a:uFillTx/>
              <a:latin typeface="+mn-lt"/>
              <a:ea typeface="+mn-ea"/>
              <a:cs typeface="微软雅黑 Light" panose="020B0502040204020203" pitchFamily="34" charset="-122"/>
            </a:endParaRP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日期占位符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lvl1pPr>
              <a:defRPr>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日期占位符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矩形 6"/>
          <p:cNvSpPr/>
          <p:nvPr/>
        </p:nvSpPr>
        <p:spPr>
          <a:xfrm>
            <a:off x="241300" y="2590800"/>
            <a:ext cx="2117725" cy="1574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3" name="矩形 7"/>
          <p:cNvSpPr/>
          <p:nvPr/>
        </p:nvSpPr>
        <p:spPr>
          <a:xfrm>
            <a:off x="2436813" y="2590800"/>
            <a:ext cx="2117725" cy="1574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9" name="矩形 8"/>
          <p:cNvSpPr/>
          <p:nvPr/>
        </p:nvSpPr>
        <p:spPr>
          <a:xfrm>
            <a:off x="4632325" y="2590800"/>
            <a:ext cx="2119313" cy="1574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4" name="矩形 9"/>
          <p:cNvSpPr/>
          <p:nvPr/>
        </p:nvSpPr>
        <p:spPr>
          <a:xfrm>
            <a:off x="6827838" y="2590800"/>
            <a:ext cx="2119313" cy="15748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2" name="Picture Placeholder 7"/>
          <p:cNvSpPr>
            <a:spLocks noGrp="1"/>
          </p:cNvSpPr>
          <p:nvPr>
            <p:ph type="pic" sz="quarter" idx="18"/>
          </p:nvPr>
        </p:nvSpPr>
        <p:spPr>
          <a:xfrm>
            <a:off x="240144" y="1103167"/>
            <a:ext cx="2102590" cy="142108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normAutofit/>
          </a:bodyPr>
          <a:lstStyle>
            <a:lvl1pPr marL="0" indent="0">
              <a:buFontTx/>
              <a:buNone/>
              <a:defRPr lang="en-US" sz="1050">
                <a:solidFill>
                  <a:schemeClr val="tx1">
                    <a:lumMod val="85000"/>
                    <a:lumOff val="15000"/>
                  </a:schemeClr>
                </a:solidFill>
              </a:defRPr>
            </a:lvl1pPr>
          </a:lstStyle>
          <a:p>
            <a:pPr marL="0" marR="0" lvl="0" indent="0" algn="l" defTabSz="685800" rtl="0" eaLnBrk="0" fontAlgn="base" latinLnBrk="0" hangingPunct="0">
              <a:lnSpc>
                <a:spcPct val="90000"/>
              </a:lnSpc>
              <a:spcBef>
                <a:spcPts val="750"/>
              </a:spcBef>
              <a:spcAft>
                <a:spcPct val="0"/>
              </a:spcAft>
              <a:buClrTx/>
              <a:buSzTx/>
              <a:buFontTx/>
              <a:buNone/>
              <a:defRPr/>
            </a:pPr>
            <a:endParaRPr kumimoji="0" lang="en-US" sz="1050" b="0" i="0" u="none" strike="noStrike" kern="1200" cap="none" spc="0" normalizeH="0" baseline="0" noProof="0">
              <a:ln>
                <a:noFill/>
              </a:ln>
              <a:solidFill>
                <a:schemeClr val="tx1">
                  <a:lumMod val="85000"/>
                  <a:lumOff val="15000"/>
                </a:schemeClr>
              </a:solidFill>
              <a:effectLst/>
              <a:uLnTx/>
              <a:uFillTx/>
              <a:latin typeface="+mn-lt"/>
              <a:ea typeface="+mn-ea"/>
              <a:cs typeface="+mn-cs"/>
            </a:endParaRPr>
          </a:p>
        </p:txBody>
      </p:sp>
      <p:sp>
        <p:nvSpPr>
          <p:cNvPr id="6" name="Picture Placeholder 7"/>
          <p:cNvSpPr>
            <a:spLocks noGrp="1"/>
          </p:cNvSpPr>
          <p:nvPr>
            <p:ph type="pic" sz="quarter" idx="19"/>
          </p:nvPr>
        </p:nvSpPr>
        <p:spPr>
          <a:xfrm>
            <a:off x="2435893" y="1103167"/>
            <a:ext cx="2102590" cy="142108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normAutofit/>
          </a:bodyPr>
          <a:lstStyle>
            <a:lvl1pPr marL="0" indent="0">
              <a:buFontTx/>
              <a:buNone/>
              <a:defRPr lang="en-US" sz="1050">
                <a:solidFill>
                  <a:schemeClr val="tx1">
                    <a:lumMod val="85000"/>
                    <a:lumOff val="15000"/>
                  </a:schemeClr>
                </a:solidFill>
              </a:defRPr>
            </a:lvl1pPr>
          </a:lstStyle>
          <a:p>
            <a:pPr marL="0" marR="0" lvl="0" indent="0" algn="l" defTabSz="685800" rtl="0" eaLnBrk="0" fontAlgn="base" latinLnBrk="0" hangingPunct="0">
              <a:lnSpc>
                <a:spcPct val="90000"/>
              </a:lnSpc>
              <a:spcBef>
                <a:spcPts val="750"/>
              </a:spcBef>
              <a:spcAft>
                <a:spcPct val="0"/>
              </a:spcAft>
              <a:buClrTx/>
              <a:buSzTx/>
              <a:buFontTx/>
              <a:buNone/>
              <a:defRPr/>
            </a:pPr>
            <a:endParaRPr kumimoji="0" lang="en-US" sz="1050" b="0" i="0" u="none" strike="noStrike" kern="1200" cap="none" spc="0" normalizeH="0" baseline="0" noProof="0">
              <a:ln>
                <a:noFill/>
              </a:ln>
              <a:solidFill>
                <a:schemeClr val="tx1">
                  <a:lumMod val="85000"/>
                  <a:lumOff val="15000"/>
                </a:schemeClr>
              </a:solidFill>
              <a:effectLst/>
              <a:uLnTx/>
              <a:uFillTx/>
              <a:latin typeface="+mn-lt"/>
              <a:ea typeface="+mn-ea"/>
              <a:cs typeface="+mn-cs"/>
            </a:endParaRPr>
          </a:p>
        </p:txBody>
      </p:sp>
      <p:sp>
        <p:nvSpPr>
          <p:cNvPr id="8" name="Picture Placeholder 7"/>
          <p:cNvSpPr>
            <a:spLocks noGrp="1"/>
          </p:cNvSpPr>
          <p:nvPr>
            <p:ph type="pic" sz="quarter" idx="20"/>
          </p:nvPr>
        </p:nvSpPr>
        <p:spPr>
          <a:xfrm>
            <a:off x="4631642" y="1103167"/>
            <a:ext cx="2102590" cy="142108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normAutofit/>
          </a:bodyPr>
          <a:lstStyle>
            <a:lvl1pPr marL="0" indent="0">
              <a:buFontTx/>
              <a:buNone/>
              <a:defRPr lang="en-US" sz="1050">
                <a:solidFill>
                  <a:schemeClr val="tx1">
                    <a:lumMod val="85000"/>
                    <a:lumOff val="15000"/>
                  </a:schemeClr>
                </a:solidFill>
              </a:defRPr>
            </a:lvl1pPr>
          </a:lstStyle>
          <a:p>
            <a:pPr marL="0" marR="0" lvl="0" indent="0" algn="l" defTabSz="685800" rtl="0" eaLnBrk="0" fontAlgn="base" latinLnBrk="0" hangingPunct="0">
              <a:lnSpc>
                <a:spcPct val="90000"/>
              </a:lnSpc>
              <a:spcBef>
                <a:spcPts val="750"/>
              </a:spcBef>
              <a:spcAft>
                <a:spcPct val="0"/>
              </a:spcAft>
              <a:buClrTx/>
              <a:buSzTx/>
              <a:buFontTx/>
              <a:buNone/>
              <a:defRPr/>
            </a:pPr>
            <a:endParaRPr kumimoji="0" lang="en-US" sz="1050" b="0" i="0" u="none" strike="noStrike" kern="1200" cap="none" spc="0" normalizeH="0" baseline="0" noProof="0">
              <a:ln>
                <a:noFill/>
              </a:ln>
              <a:solidFill>
                <a:schemeClr val="tx1">
                  <a:lumMod val="85000"/>
                  <a:lumOff val="15000"/>
                </a:schemeClr>
              </a:solidFill>
              <a:effectLst/>
              <a:uLnTx/>
              <a:uFillTx/>
              <a:latin typeface="+mn-lt"/>
              <a:ea typeface="+mn-ea"/>
              <a:cs typeface="+mn-cs"/>
            </a:endParaRPr>
          </a:p>
        </p:txBody>
      </p:sp>
      <p:sp>
        <p:nvSpPr>
          <p:cNvPr id="10" name="Picture Placeholder 7"/>
          <p:cNvSpPr>
            <a:spLocks noGrp="1"/>
          </p:cNvSpPr>
          <p:nvPr>
            <p:ph type="pic" sz="quarter" idx="21"/>
          </p:nvPr>
        </p:nvSpPr>
        <p:spPr>
          <a:xfrm>
            <a:off x="6827391" y="1103167"/>
            <a:ext cx="2102590" cy="142108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normAutofit/>
          </a:bodyPr>
          <a:lstStyle>
            <a:lvl1pPr marL="0" indent="0">
              <a:buFontTx/>
              <a:buNone/>
              <a:defRPr lang="en-US" sz="1050">
                <a:solidFill>
                  <a:schemeClr val="tx1">
                    <a:lumMod val="85000"/>
                    <a:lumOff val="15000"/>
                  </a:schemeClr>
                </a:solidFill>
              </a:defRPr>
            </a:lvl1pPr>
          </a:lstStyle>
          <a:p>
            <a:pPr marL="0" marR="0" lvl="0" indent="0" algn="l" defTabSz="685800" rtl="0" eaLnBrk="0" fontAlgn="base" latinLnBrk="0" hangingPunct="0">
              <a:lnSpc>
                <a:spcPct val="90000"/>
              </a:lnSpc>
              <a:spcBef>
                <a:spcPts val="750"/>
              </a:spcBef>
              <a:spcAft>
                <a:spcPct val="0"/>
              </a:spcAft>
              <a:buClrTx/>
              <a:buSzTx/>
              <a:buFontTx/>
              <a:buNone/>
              <a:defRPr/>
            </a:pPr>
            <a:endParaRPr kumimoji="0" lang="en-US" sz="1050" b="0" i="0" u="none" strike="noStrike" kern="1200" cap="none" spc="0" normalizeH="0" baseline="0" noProof="0">
              <a:ln>
                <a:noFill/>
              </a:ln>
              <a:solidFill>
                <a:schemeClr val="tx1">
                  <a:lumMod val="85000"/>
                  <a:lumOff val="15000"/>
                </a:schemeClr>
              </a:solidFill>
              <a:effectLst/>
              <a:uLnTx/>
              <a:uFillTx/>
              <a:latin typeface="+mn-lt"/>
              <a:ea typeface="+mn-ea"/>
              <a:cs typeface="+mn-cs"/>
            </a:endParaRPr>
          </a:p>
        </p:txBody>
      </p:sp>
      <p:sp>
        <p:nvSpPr>
          <p:cNvPr id="5" name="日期占位符 4"/>
          <p:cNvSpPr>
            <a:spLocks noGrp="1"/>
          </p:cNvSpPr>
          <p:nvPr>
            <p:ph type="dt" sz="half" idx="22"/>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1" name="页脚占位符 10"/>
          <p:cNvSpPr>
            <a:spLocks noGrp="1"/>
          </p:cNvSpPr>
          <p:nvPr>
            <p:ph type="ftr" sz="quarter" idx="23"/>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2" name="灯片编号占位符 11"/>
          <p:cNvSpPr>
            <a:spLocks noGrp="1"/>
          </p:cNvSpPr>
          <p:nvPr>
            <p:ph type="sldNum" sz="quarter" idx="24"/>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日期占位符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lvl1pPr>
              <a:defRPr>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日期占位符 6"/>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日期占位符 2"/>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atin typeface="华文细黑" panose="02010600040101010101" pitchFamily="2" charset="-122"/>
                <a:sym typeface="华文细黑" panose="02010600040101010101" pitchFamily="2" charset="-122"/>
              </a:defRPr>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628650" y="274638"/>
            <a:ext cx="7886700" cy="993775"/>
          </a:xfrm>
          <a:prstGeom prst="rect">
            <a:avLst/>
          </a:prstGeom>
          <a:noFill/>
          <a:ln w="9525">
            <a:noFill/>
          </a:ln>
        </p:spPr>
        <p:txBody>
          <a:bodyPr anchor="ctr" anchorCtr="0"/>
          <a:lstStyle/>
          <a:p>
            <a:pPr lvl="0"/>
            <a:r>
              <a:rPr lang="zh-CN" altLang="en-US" dirty="0"/>
              <a:t>单击此处编辑母版标题样式</a:t>
            </a:r>
            <a:endParaRPr lang="en-US" altLang="zh-CN" dirty="0"/>
          </a:p>
        </p:txBody>
      </p:sp>
      <p:sp>
        <p:nvSpPr>
          <p:cNvPr id="1027" name="Text Placeholder 2"/>
          <p:cNvSpPr>
            <a:spLocks noGrp="1"/>
          </p:cNvSpPr>
          <p:nvPr>
            <p:ph type="body" idx="1"/>
          </p:nvPr>
        </p:nvSpPr>
        <p:spPr>
          <a:xfrm>
            <a:off x="628650" y="1370013"/>
            <a:ext cx="7886700" cy="3262312"/>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altLang="zh-CN" dirty="0"/>
          </a:p>
        </p:txBody>
      </p:sp>
      <p:sp>
        <p:nvSpPr>
          <p:cNvPr id="4" name="Date Placeholder 3"/>
          <p:cNvSpPr>
            <a:spLocks noGrp="1"/>
          </p:cNvSpPr>
          <p:nvPr>
            <p:ph type="dt" sz="half" idx="2"/>
          </p:nvPr>
        </p:nvSpPr>
        <p:spPr>
          <a:xfrm>
            <a:off x="628650" y="4767263"/>
            <a:ext cx="2057400" cy="274638"/>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ea typeface="+mn-ea"/>
                <a:cs typeface="+mn-cs"/>
              </a:defRPr>
            </a:lvl1p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028950" y="4767263"/>
            <a:ext cx="3086100" cy="274638"/>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ea typeface="+mn-ea"/>
                <a:cs typeface="+mn-cs"/>
              </a:defRPr>
            </a:lvl1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457950" y="4767263"/>
            <a:ext cx="2057400" cy="274638"/>
          </a:xfrm>
          <a:prstGeom prst="rect">
            <a:avLst/>
          </a:prstGeom>
        </p:spPr>
        <p:txBody>
          <a:bodyPr vert="horz" lIns="91440" tIns="45720" rIns="91440" bIns="45720" rtlCol="0" anchor="ctr"/>
          <a:lstStyle>
            <a:lvl1pPr algn="r">
              <a:defRPr sz="900">
                <a:solidFill>
                  <a:srgbClr val="898989"/>
                </a:solidFill>
                <a:latin typeface="Calibri Light" panose="020F0302020204030204" pitchFamily="34" charset="0"/>
              </a:defRPr>
            </a:lvl1p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华文细黑" panose="02010600040101010101" pitchFamily="2" charset="-122"/>
          <a:ea typeface="+mj-ea"/>
          <a:cs typeface="+mj-cs"/>
          <a:sym typeface="华文细黑" panose="02010600040101010101" pitchFamily="2" charset="-122"/>
        </a:defRPr>
      </a:lvl1pPr>
      <a:lvl2pPr algn="l" defTabSz="685800" rtl="0" eaLnBrk="0" fontAlgn="base" hangingPunct="0">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2pPr>
      <a:lvl3pPr algn="l" defTabSz="685800" rtl="0" eaLnBrk="0" fontAlgn="base" hangingPunct="0">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3pPr>
      <a:lvl4pPr algn="l" defTabSz="685800" rtl="0" eaLnBrk="0" fontAlgn="base" hangingPunct="0">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4pPr>
      <a:lvl5pPr algn="l" defTabSz="685800" rtl="0" eaLnBrk="0" fontAlgn="base" hangingPunct="0">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5pPr>
      <a:lvl6pPr marL="457200" algn="l" defTabSz="685800" rtl="0" fontAlgn="base">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6pPr>
      <a:lvl7pPr marL="914400" algn="l" defTabSz="685800" rtl="0" fontAlgn="base">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7pPr>
      <a:lvl8pPr marL="1371600" algn="l" defTabSz="685800" rtl="0" fontAlgn="base">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8pPr>
      <a:lvl9pPr marL="1828800" algn="l" defTabSz="685800" rtl="0" fontAlgn="base">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微软雅黑 Light" panose="020B0502040204020203" pitchFamily="34" charset="-122"/>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微软雅黑 Light" panose="020B0502040204020203" pitchFamily="34" charset="-122"/>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微软雅黑 Light" panose="020B0502040204020203" pitchFamily="34" charset="-122"/>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微软雅黑 Light" panose="020B0502040204020203" pitchFamily="34" charset="-122"/>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微软雅黑 Light" panose="020B0502040204020203" pitchFamily="34" charset="-122"/>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628650" y="274638"/>
            <a:ext cx="7886700" cy="993775"/>
          </a:xfrm>
          <a:prstGeom prst="rect">
            <a:avLst/>
          </a:prstGeom>
          <a:noFill/>
          <a:ln w="9525">
            <a:noFill/>
          </a:ln>
        </p:spPr>
        <p:txBody>
          <a:bodyPr anchor="ctr" anchorCtr="0"/>
          <a:lstStyle/>
          <a:p>
            <a:pPr lvl="0"/>
            <a:r>
              <a:rPr lang="zh-CN" altLang="en-US" dirty="0"/>
              <a:t>单击此处编辑母版标题样式</a:t>
            </a:r>
            <a:endParaRPr lang="en-US" altLang="zh-CN" dirty="0"/>
          </a:p>
        </p:txBody>
      </p:sp>
      <p:sp>
        <p:nvSpPr>
          <p:cNvPr id="1027" name="Text Placeholder 2"/>
          <p:cNvSpPr>
            <a:spLocks noGrp="1"/>
          </p:cNvSpPr>
          <p:nvPr>
            <p:ph type="body" idx="1"/>
          </p:nvPr>
        </p:nvSpPr>
        <p:spPr>
          <a:xfrm>
            <a:off x="628650" y="1370013"/>
            <a:ext cx="7886700" cy="3262312"/>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altLang="zh-CN" dirty="0"/>
          </a:p>
        </p:txBody>
      </p:sp>
      <p:sp>
        <p:nvSpPr>
          <p:cNvPr id="4" name="Date Placeholder 3"/>
          <p:cNvSpPr>
            <a:spLocks noGrp="1"/>
          </p:cNvSpPr>
          <p:nvPr>
            <p:ph type="dt" sz="half" idx="2"/>
          </p:nvPr>
        </p:nvSpPr>
        <p:spPr>
          <a:xfrm>
            <a:off x="628650" y="4767263"/>
            <a:ext cx="2057400" cy="274638"/>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ea typeface="+mn-ea"/>
                <a:cs typeface="+mn-cs"/>
              </a:defRPr>
            </a:lvl1pPr>
          </a:lstStyle>
          <a:p>
            <a:pPr marL="0" marR="0" lvl="0" indent="0" algn="l" defTabSz="685800" rtl="0" eaLnBrk="1" fontAlgn="auto" latinLnBrk="0" hangingPunct="1">
              <a:lnSpc>
                <a:spcPct val="100000"/>
              </a:lnSpc>
              <a:spcBef>
                <a:spcPts val="0"/>
              </a:spcBef>
              <a:spcAft>
                <a:spcPts val="0"/>
              </a:spcAft>
              <a:buClrTx/>
              <a:buSzTx/>
              <a:buFontTx/>
              <a:buNone/>
              <a:defRPr/>
            </a:pPr>
            <a:fld id="{AE7F9191-4DF8-4565-8E28-A49890153EC9}" type="datetime1">
              <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028950" y="4767263"/>
            <a:ext cx="3086100" cy="274638"/>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ea typeface="+mn-ea"/>
                <a:cs typeface="+mn-cs"/>
              </a:defRPr>
            </a:lvl1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457950" y="4767263"/>
            <a:ext cx="2057400" cy="274638"/>
          </a:xfrm>
          <a:prstGeom prst="rect">
            <a:avLst/>
          </a:prstGeom>
        </p:spPr>
        <p:txBody>
          <a:bodyPr vert="horz" lIns="91440" tIns="45720" rIns="91440" bIns="45720" rtlCol="0" anchor="ctr"/>
          <a:lstStyle>
            <a:lvl1pPr algn="r">
              <a:defRPr sz="900">
                <a:solidFill>
                  <a:srgbClr val="898989"/>
                </a:solidFill>
                <a:latin typeface="Calibri Light" panose="020F0302020204030204" pitchFamily="34" charset="0"/>
              </a:defRPr>
            </a:lvl1p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华文细黑" panose="02010600040101010101" pitchFamily="2" charset="-122"/>
          <a:ea typeface="+mj-ea"/>
          <a:cs typeface="+mj-cs"/>
          <a:sym typeface="华文细黑" panose="02010600040101010101" pitchFamily="2" charset="-122"/>
        </a:defRPr>
      </a:lvl1pPr>
      <a:lvl2pPr algn="l" defTabSz="685800" rtl="0" eaLnBrk="0" fontAlgn="base" hangingPunct="0">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2pPr>
      <a:lvl3pPr algn="l" defTabSz="685800" rtl="0" eaLnBrk="0" fontAlgn="base" hangingPunct="0">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3pPr>
      <a:lvl4pPr algn="l" defTabSz="685800" rtl="0" eaLnBrk="0" fontAlgn="base" hangingPunct="0">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4pPr>
      <a:lvl5pPr algn="l" defTabSz="685800" rtl="0" eaLnBrk="0" fontAlgn="base" hangingPunct="0">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5pPr>
      <a:lvl6pPr marL="457200" algn="l" defTabSz="685800" rtl="0" fontAlgn="base">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6pPr>
      <a:lvl7pPr marL="914400" algn="l" defTabSz="685800" rtl="0" fontAlgn="base">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7pPr>
      <a:lvl8pPr marL="1371600" algn="l" defTabSz="685800" rtl="0" fontAlgn="base">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8pPr>
      <a:lvl9pPr marL="1828800" algn="l" defTabSz="685800" rtl="0" fontAlgn="base">
        <a:lnSpc>
          <a:spcPct val="90000"/>
        </a:lnSpc>
        <a:spcBef>
          <a:spcPct val="0"/>
        </a:spcBef>
        <a:spcAft>
          <a:spcPct val="0"/>
        </a:spcAft>
        <a:defRPr sz="3300">
          <a:solidFill>
            <a:schemeClr val="tx1"/>
          </a:solidFill>
          <a:latin typeface="华文细黑" panose="02010600040101010101" pitchFamily="2" charset="-122"/>
          <a:ea typeface="微软雅黑" panose="020B0503020204020204" charset="-122"/>
          <a:sym typeface="华文细黑" panose="02010600040101010101" pitchFamily="2" charset="-122"/>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微软雅黑 Light" panose="020B0502040204020203" pitchFamily="34" charset="-122"/>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微软雅黑 Light" panose="020B0502040204020203" pitchFamily="34" charset="-122"/>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微软雅黑 Light" panose="020B0502040204020203" pitchFamily="34" charset="-122"/>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微软雅黑 Light" panose="020B0502040204020203" pitchFamily="34" charset="-122"/>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微软雅黑 Light" panose="020B0502040204020203" pitchFamily="34" charset="-122"/>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png"/><Relationship Id="rId2" Type="http://schemas.openxmlformats.org/officeDocument/2006/relationships/tags" Target="../tags/tag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5123" name="图片 9" descr="绿色"/>
          <p:cNvPicPr>
            <a:picLocks noChangeAspect="1"/>
          </p:cNvPicPr>
          <p:nvPr>
            <p:custDataLst>
              <p:tags r:id="rId1"/>
            </p:custDataLst>
          </p:nvPr>
        </p:nvPicPr>
        <p:blipFill>
          <a:blip r:embed="rId2"/>
          <a:srcRect r="37779"/>
          <a:stretch>
            <a:fillRect/>
          </a:stretch>
        </p:blipFill>
        <p:spPr>
          <a:xfrm>
            <a:off x="206375" y="207963"/>
            <a:ext cx="2286000" cy="539750"/>
          </a:xfrm>
          <a:prstGeom prst="rect">
            <a:avLst/>
          </a:prstGeom>
          <a:noFill/>
          <a:ln w="9525">
            <a:noFill/>
          </a:ln>
        </p:spPr>
      </p:pic>
      <p:sp>
        <p:nvSpPr>
          <p:cNvPr id="40" name="Text Placeholder 20"/>
          <p:cNvSpPr>
            <a:spLocks noGrp="1"/>
          </p:cNvSpPr>
          <p:nvPr/>
        </p:nvSpPr>
        <p:spPr>
          <a:xfrm>
            <a:off x="0" y="1400175"/>
            <a:ext cx="9144000" cy="1479550"/>
          </a:xfrm>
          <a:prstGeom prst="rect">
            <a:avLst/>
          </a:prstGeom>
        </p:spPr>
        <p:txBody>
          <a:bodyPr lIns="0" tIns="0" rIns="0" bIns="0"/>
          <a:lstStyle>
            <a:lvl1pPr marL="0" indent="0">
              <a:lnSpc>
                <a:spcPts val="1700"/>
              </a:lnSpc>
              <a:spcBef>
                <a:spcPts val="0"/>
              </a:spcBef>
              <a:buFont typeface="Arial" panose="020B0604020202020204" pitchFamily="34" charset="0"/>
              <a:buNone/>
              <a:defRPr sz="1100" baseline="0">
                <a:solidFill>
                  <a:srgbClr val="314672">
                    <a:alpha val="50000"/>
                  </a:srgbClr>
                </a:solidFill>
              </a:defRPr>
            </a:lvl1pPr>
            <a:lvl2pPr marL="457200" indent="0">
              <a:buFont typeface="Arial" panose="020B0604020202020204" pitchFamily="34" charset="0"/>
              <a:buNone/>
              <a:defRPr sz="1100">
                <a:solidFill>
                  <a:srgbClr val="85898F"/>
                </a:solidFill>
              </a:defRPr>
            </a:lvl2pPr>
            <a:lvl3pPr marL="914400" indent="0">
              <a:buFont typeface="Arial" panose="020B0604020202020204" pitchFamily="34" charset="0"/>
              <a:buNone/>
              <a:defRPr sz="1100">
                <a:solidFill>
                  <a:srgbClr val="85898F"/>
                </a:solidFill>
              </a:defRPr>
            </a:lvl3pPr>
            <a:lvl4pPr marL="1371600" indent="0">
              <a:buFont typeface="Arial" panose="020B0604020202020204" pitchFamily="34" charset="0"/>
              <a:buNone/>
              <a:defRPr sz="1100">
                <a:solidFill>
                  <a:srgbClr val="85898F"/>
                </a:solidFill>
              </a:defRPr>
            </a:lvl4pPr>
            <a:lvl5pPr marL="1828800" indent="0">
              <a:buFont typeface="Arial" panose="020B0604020202020204" pitchFamily="34" charset="0"/>
              <a:buNone/>
              <a:defRPr sz="1100">
                <a:solidFill>
                  <a:srgbClr val="85898F"/>
                </a:solidFill>
              </a:defRPr>
            </a:lvl5pPr>
          </a:lstStyle>
          <a:p>
            <a:pPr marL="0" marR="0" lvl="0" indent="0" algn="ctr" defTabSz="685800" rtl="0" eaLnBrk="1" fontAlgn="auto" latinLnBrk="0" hangingPunct="1">
              <a:lnSpc>
                <a:spcPct val="150000"/>
              </a:lnSpc>
              <a:spcBef>
                <a:spcPts val="0"/>
              </a:spcBef>
              <a:spcAft>
                <a:spcPts val="0"/>
              </a:spcAft>
              <a:buClrTx/>
              <a:buSzTx/>
              <a:buFontTx/>
              <a:buNone/>
              <a:defRPr/>
            </a:pPr>
            <a:r>
              <a:rPr kumimoji="0" lang="zh-CN" sz="2800" b="1" i="0" u="none" strike="noStrike" kern="0" cap="none" spc="0" normalizeH="0" baseline="0" noProof="0" dirty="0">
                <a:ln>
                  <a:noFill/>
                </a:ln>
                <a:solidFill>
                  <a:srgbClr val="314672"/>
                </a:solidFill>
                <a:effectLst/>
                <a:uLnTx/>
                <a:uFillTx/>
                <a:latin typeface="宋体" panose="02010600030101010101" pitchFamily="2" charset="-122"/>
                <a:ea typeface="微软雅黑" panose="020B0503020204020204" charset="-122"/>
                <a:cs typeface="微软雅黑" panose="020B0503020204020204" charset="-122"/>
                <a:sym typeface="+mn-ea"/>
              </a:rPr>
              <a:t>新冠疫情常态化防控工作</a:t>
            </a:r>
            <a:endParaRPr kumimoji="0" lang="zh-CN" sz="2800" b="1" i="0" u="none" strike="noStrike" kern="0" cap="none" spc="0" normalizeH="0" baseline="0" noProof="0" dirty="0">
              <a:ln>
                <a:noFill/>
              </a:ln>
              <a:solidFill>
                <a:srgbClr val="314672"/>
              </a:solidFill>
              <a:effectLst/>
              <a:uLnTx/>
              <a:uFillTx/>
              <a:latin typeface="宋体" panose="02010600030101010101" pitchFamily="2" charset="-122"/>
              <a:ea typeface="微软雅黑" panose="020B0503020204020204" charset="-122"/>
              <a:cs typeface="微软雅黑" panose="020B0503020204020204" charset="-122"/>
              <a:sym typeface="+mn-ea"/>
            </a:endParaRPr>
          </a:p>
          <a:p>
            <a:pPr marL="0" marR="0" lvl="0" indent="0" algn="ctr" defTabSz="685800" rtl="0" eaLnBrk="1" fontAlgn="auto" latinLnBrk="0" hangingPunct="1">
              <a:lnSpc>
                <a:spcPct val="150000"/>
              </a:lnSpc>
              <a:spcBef>
                <a:spcPts val="0"/>
              </a:spcBef>
              <a:spcAft>
                <a:spcPts val="0"/>
              </a:spcAft>
              <a:buClrTx/>
              <a:buSzTx/>
              <a:buFontTx/>
              <a:buNone/>
              <a:defRPr/>
            </a:pPr>
            <a:r>
              <a:rPr kumimoji="0" lang="zh-CN" sz="2800" b="1" i="0" u="none" strike="noStrike" kern="0" cap="none" spc="0" normalizeH="0" baseline="0" noProof="0" dirty="0">
                <a:ln>
                  <a:noFill/>
                </a:ln>
                <a:solidFill>
                  <a:srgbClr val="314672"/>
                </a:solidFill>
                <a:effectLst/>
                <a:uLnTx/>
                <a:uFillTx/>
                <a:latin typeface="宋体" panose="02010600030101010101" pitchFamily="2" charset="-122"/>
                <a:ea typeface="微软雅黑" panose="020B0503020204020204" charset="-122"/>
                <a:cs typeface="微软雅黑" panose="020B0503020204020204" charset="-122"/>
                <a:sym typeface="+mn-ea"/>
              </a:rPr>
              <a:t>相关政策及文件</a:t>
            </a:r>
            <a:r>
              <a:rPr kumimoji="0" lang="zh-CN" sz="2800" b="1" i="0" u="none" strike="noStrike" kern="0" cap="none" spc="0" normalizeH="0" baseline="0" noProof="0" dirty="0" smtClean="0">
                <a:ln>
                  <a:noFill/>
                </a:ln>
                <a:solidFill>
                  <a:srgbClr val="314672"/>
                </a:solidFill>
                <a:effectLst/>
                <a:uLnTx/>
                <a:uFillTx/>
                <a:latin typeface="宋体" panose="02010600030101010101" pitchFamily="2" charset="-122"/>
                <a:ea typeface="微软雅黑" panose="020B0503020204020204" charset="-122"/>
                <a:cs typeface="微软雅黑" panose="020B0503020204020204" charset="-122"/>
                <a:sym typeface="+mn-ea"/>
              </a:rPr>
              <a:t>要点Ⅱ</a:t>
            </a:r>
            <a:endParaRPr kumimoji="0" lang="zh-CN" sz="2800" b="1" i="0" u="none" strike="noStrike" kern="0" cap="none" spc="0" normalizeH="0" baseline="0" noProof="0" dirty="0" smtClean="0">
              <a:ln>
                <a:noFill/>
              </a:ln>
              <a:solidFill>
                <a:srgbClr val="314672"/>
              </a:solidFill>
              <a:effectLst/>
              <a:uLnTx/>
              <a:uFillTx/>
              <a:latin typeface="宋体" panose="02010600030101010101" pitchFamily="2" charset="-122"/>
              <a:ea typeface="微软雅黑" panose="020B0503020204020204" charset="-122"/>
              <a:cs typeface="微软雅黑" panose="020B0503020204020204" charset="-122"/>
              <a:sym typeface="+mn-ea"/>
            </a:endParaRPr>
          </a:p>
        </p:txBody>
      </p:sp>
      <p:sp>
        <p:nvSpPr>
          <p:cNvPr id="61" name="文本框 7"/>
          <p:cNvSpPr txBox="1"/>
          <p:nvPr/>
        </p:nvSpPr>
        <p:spPr bwMode="auto">
          <a:xfrm flipH="1">
            <a:off x="1577975" y="3743960"/>
            <a:ext cx="5988050" cy="306705"/>
          </a:xfrm>
          <a:prstGeom prst="rect">
            <a:avLst/>
          </a:prstGeom>
          <a:noFill/>
        </p:spPr>
        <p:txBody>
          <a:bodyPr wrap="square">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en-US" altLang="zh-CN" sz="1400" b="1" i="0" u="none" strike="noStrike" kern="0" cap="none" spc="0" normalizeH="0" baseline="0" noProof="0" dirty="0" smtClean="0">
                <a:ln>
                  <a:noFill/>
                </a:ln>
                <a:solidFill>
                  <a:srgbClr val="314672"/>
                </a:solidFill>
                <a:effectLst/>
                <a:uLnTx/>
                <a:uFillTx/>
                <a:latin typeface="宋体" panose="02010600030101010101" pitchFamily="2" charset="-122"/>
                <a:ea typeface="微软雅黑" panose="020B0503020204020204" charset="-122"/>
                <a:cs typeface="+mn-cs"/>
                <a:sym typeface="+mn-ea"/>
              </a:rPr>
              <a:t>2022</a:t>
            </a:r>
            <a:r>
              <a:rPr kumimoji="0" lang="zh-CN" altLang="en-US" sz="1400" b="1" i="0" u="none" strike="noStrike" kern="0" cap="none" spc="0" normalizeH="0" baseline="0" noProof="0" dirty="0" smtClean="0">
                <a:ln>
                  <a:noFill/>
                </a:ln>
                <a:solidFill>
                  <a:srgbClr val="314672"/>
                </a:solidFill>
                <a:effectLst/>
                <a:uLnTx/>
                <a:uFillTx/>
                <a:latin typeface="宋体" panose="02010600030101010101" pitchFamily="2" charset="-122"/>
                <a:ea typeface="微软雅黑" panose="020B0503020204020204" charset="-122"/>
                <a:cs typeface="+mn-cs"/>
                <a:sym typeface="+mn-ea"/>
              </a:rPr>
              <a:t>年</a:t>
            </a:r>
            <a:r>
              <a:rPr kumimoji="0" lang="en-US" altLang="zh-CN" sz="1400" b="1" i="0" u="none" strike="noStrike" kern="0" cap="none" spc="0" normalizeH="0" baseline="0" noProof="0" dirty="0" smtClean="0">
                <a:ln>
                  <a:noFill/>
                </a:ln>
                <a:solidFill>
                  <a:srgbClr val="314672"/>
                </a:solidFill>
                <a:effectLst/>
                <a:uLnTx/>
                <a:uFillTx/>
                <a:latin typeface="宋体" panose="02010600030101010101" pitchFamily="2" charset="-122"/>
                <a:ea typeface="微软雅黑" panose="020B0503020204020204" charset="-122"/>
                <a:cs typeface="+mn-cs"/>
                <a:sym typeface="+mn-ea"/>
              </a:rPr>
              <a:t>9</a:t>
            </a:r>
            <a:r>
              <a:rPr kumimoji="0" lang="zh-CN" altLang="en-US" sz="1400" b="1" i="0" u="none" strike="noStrike" kern="0" cap="none" spc="0" normalizeH="0" baseline="0" noProof="0" dirty="0" smtClean="0">
                <a:ln>
                  <a:noFill/>
                </a:ln>
                <a:solidFill>
                  <a:srgbClr val="314672"/>
                </a:solidFill>
                <a:effectLst/>
                <a:uLnTx/>
                <a:uFillTx/>
                <a:latin typeface="宋体" panose="02010600030101010101" pitchFamily="2" charset="-122"/>
                <a:ea typeface="微软雅黑" panose="020B0503020204020204" charset="-122"/>
                <a:cs typeface="+mn-cs"/>
                <a:sym typeface="+mn-ea"/>
              </a:rPr>
              <a:t>月</a:t>
            </a:r>
            <a:endParaRPr kumimoji="0" lang="zh-CN" altLang="en-US" sz="1400" b="1" i="0" u="none" strike="noStrike" kern="0" cap="none" spc="0" normalizeH="0" baseline="0" noProof="0" dirty="0">
              <a:ln>
                <a:noFill/>
              </a:ln>
              <a:solidFill>
                <a:srgbClr val="314672"/>
              </a:solidFill>
              <a:effectLst/>
              <a:uLnTx/>
              <a:uFillTx/>
              <a:latin typeface="宋体" panose="02010600030101010101" pitchFamily="2" charset="-122"/>
              <a:ea typeface="微软雅黑" panose="020B0503020204020204" charset="-122"/>
              <a:cs typeface="+mn-cs"/>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4" name="文本框 3"/>
          <p:cNvSpPr txBox="1"/>
          <p:nvPr/>
        </p:nvSpPr>
        <p:spPr>
          <a:xfrm>
            <a:off x="901700" y="1202055"/>
            <a:ext cx="7341235" cy="2630170"/>
          </a:xfrm>
          <a:prstGeom prst="rect">
            <a:avLst/>
          </a:prstGeom>
          <a:noFill/>
        </p:spPr>
        <p:txBody>
          <a:bodyPr wrap="square" rtlCol="0" anchor="t">
            <a:spAutoFit/>
          </a:bodyPr>
          <a:lstStyle/>
          <a:p>
            <a:pPr>
              <a:lnSpc>
                <a:spcPct val="250000"/>
              </a:lnSpc>
            </a:pPr>
            <a:r>
              <a:rPr lang="zh-CN" altLang="en-US" sz="1600" b="1">
                <a:latin typeface="微软雅黑" panose="020B0503020204020204" charset="-122"/>
                <a:ea typeface="微软雅黑" panose="020B0503020204020204" charset="-122"/>
                <a:cs typeface="微软雅黑" panose="020B0503020204020204" charset="-122"/>
              </a:rPr>
              <a:t>（三）疫情监测</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出现本土疫情后，对从业环境人员密集、接触人员频繁、流动性强的从业人员（如快递、外卖、酒店服务、装修装卸服务、交通运输服务、商场超市和农集贸市场工作人员等）、口岸管理服务人员以及普通医疗机构除发热门诊外的其他科室工作人员，</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根据疫情扩散风险增加核酸检测频次</a:t>
            </a:r>
            <a:r>
              <a:rPr lang="zh-CN" altLang="en-US" sz="1000">
                <a:latin typeface="微软雅黑" panose="020B0503020204020204" charset="-122"/>
                <a:ea typeface="微软雅黑" panose="020B0503020204020204" charset="-122"/>
                <a:cs typeface="微软雅黑" panose="020B0503020204020204" charset="-122"/>
              </a:rPr>
              <a:t>。</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50000"/>
              </a:lnSpc>
            </a:pPr>
            <a:r>
              <a:rPr lang="zh-CN" altLang="en-US" sz="1600" b="1">
                <a:latin typeface="微软雅黑" panose="020B0503020204020204" charset="-122"/>
                <a:ea typeface="微软雅黑" panose="020B0503020204020204" charset="-122"/>
                <a:cs typeface="微软雅黑" panose="020B0503020204020204" charset="-122"/>
              </a:rPr>
              <a:t>（四）迅速开展现场调查处置</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50000"/>
              </a:lnSpc>
            </a:pPr>
            <a:r>
              <a:rPr lang="zh-CN" altLang="en-US" sz="1000">
                <a:latin typeface="微软雅黑" panose="020B0503020204020204" charset="-122"/>
                <a:ea typeface="微软雅黑" panose="020B0503020204020204" charset="-122"/>
                <a:cs typeface="微软雅黑" panose="020B0503020204020204" charset="-122"/>
              </a:rPr>
              <a:t>党政机关、大型公共服务场所、重要保供单位等原则上封闭</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不超过 2 天</a:t>
            </a:r>
            <a:r>
              <a:rPr lang="zh-CN" altLang="en-US" sz="1000">
                <a:latin typeface="微软雅黑" panose="020B0503020204020204" charset="-122"/>
                <a:ea typeface="微软雅黑" panose="020B0503020204020204" charset="-122"/>
                <a:cs typeface="微软雅黑" panose="020B0503020204020204" charset="-122"/>
              </a:rPr>
              <a:t>。</a:t>
            </a:r>
            <a:endParaRPr lang="zh-CN" altLang="en-US" sz="1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4" name="文本框 3"/>
          <p:cNvSpPr txBox="1"/>
          <p:nvPr/>
        </p:nvSpPr>
        <p:spPr>
          <a:xfrm>
            <a:off x="668020" y="951865"/>
            <a:ext cx="7807960" cy="3169285"/>
          </a:xfrm>
          <a:prstGeom prst="rect">
            <a:avLst/>
          </a:prstGeom>
          <a:noFill/>
        </p:spPr>
        <p:txBody>
          <a:bodyPr wrap="square" rtlCol="0" anchor="t">
            <a:spAutoFit/>
          </a:bodyPr>
          <a:lstStyle/>
          <a:p>
            <a:pPr>
              <a:lnSpc>
                <a:spcPct val="250000"/>
              </a:lnSpc>
            </a:pPr>
            <a:r>
              <a:rPr lang="zh-CN" altLang="en-US" sz="1600" b="1">
                <a:latin typeface="微软雅黑" panose="020B0503020204020204" charset="-122"/>
                <a:ea typeface="微软雅黑" panose="020B0503020204020204" charset="-122"/>
                <a:cs typeface="微软雅黑" panose="020B0503020204020204" charset="-122"/>
              </a:rPr>
              <a:t>（五）迅即开展密切接触者等高风险人员转运和集中隔离</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sym typeface="+mn-ea"/>
              </a:rPr>
              <a:t>分别标记</a:t>
            </a:r>
            <a:r>
              <a:rPr lang="zh-CN" altLang="en-US" sz="1000">
                <a:latin typeface="微软雅黑" panose="020B0503020204020204" charset="-122"/>
                <a:ea typeface="微软雅黑" panose="020B0503020204020204" charset="-122"/>
                <a:cs typeface="微软雅黑" panose="020B0503020204020204" charset="-122"/>
              </a:rPr>
              <a:t>所有密接、次密切接触者等重点人员信息，第一时间通报隔离转运组和社区管控组。隔离转运组要立即组织车辆将需集中隔离的密接在 </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8 小时内</a:t>
            </a:r>
            <a:r>
              <a:rPr lang="zh-CN" altLang="en-US" sz="1000">
                <a:latin typeface="微软雅黑" panose="020B0503020204020204" charset="-122"/>
                <a:ea typeface="微软雅黑" panose="020B0503020204020204" charset="-122"/>
                <a:cs typeface="微软雅黑" panose="020B0503020204020204" charset="-122"/>
              </a:rPr>
              <a:t>转运到位，密接不能与核酸检测阳性人员同一车辆进行转运。协助需转运的被隔离人员采取二级防护（或佩戴 N95 口罩、一次性手套），严禁自行前往乘车地点或隔离点。</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50000"/>
              </a:lnSpc>
            </a:pPr>
            <a:r>
              <a:rPr lang="zh-CN" altLang="en-US" sz="1600" b="1">
                <a:latin typeface="微软雅黑" panose="020B0503020204020204" charset="-122"/>
                <a:ea typeface="微软雅黑" panose="020B0503020204020204" charset="-122"/>
                <a:cs typeface="微软雅黑" panose="020B0503020204020204" charset="-122"/>
              </a:rPr>
              <a:t>（六）严格社会面管控，防止疫情溢出蔓延</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原则上感染者确诊后 5 小时内，市领导小组（指挥部）应划定高、中、低风险区域名单并向社会公布。</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严格做好固定工作人员和临时聘用人员健康监测，执行</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“日报告”、“零报告”</a:t>
            </a:r>
            <a:r>
              <a:rPr lang="zh-CN" altLang="en-US" sz="1000">
                <a:latin typeface="微软雅黑" panose="020B0503020204020204" charset="-122"/>
                <a:ea typeface="微软雅黑" panose="020B0503020204020204" charset="-122"/>
                <a:cs typeface="微软雅黑" panose="020B0503020204020204" charset="-122"/>
              </a:rPr>
              <a:t>制度，如有出现可疑症状，须及时就医，不得带病上岗。</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医疗机构应加强发热门诊管理，</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严格预检分诊</a:t>
            </a:r>
            <a:r>
              <a:rPr lang="zh-CN" altLang="en-US" sz="1000">
                <a:latin typeface="微软雅黑" panose="020B0503020204020204" charset="-122"/>
                <a:ea typeface="微软雅黑" panose="020B0503020204020204" charset="-122"/>
                <a:cs typeface="微软雅黑" panose="020B0503020204020204" charset="-122"/>
              </a:rPr>
              <a:t>，通过预约等方式控制就诊人数，住院区实行封闭管理。</a:t>
            </a:r>
            <a:endParaRPr lang="zh-CN" altLang="en-US" sz="1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4" name="文本框 3"/>
          <p:cNvSpPr txBox="1"/>
          <p:nvPr/>
        </p:nvSpPr>
        <p:spPr>
          <a:xfrm>
            <a:off x="668020" y="1334135"/>
            <a:ext cx="7807960" cy="1861185"/>
          </a:xfrm>
          <a:prstGeom prst="rect">
            <a:avLst/>
          </a:prstGeom>
          <a:noFill/>
        </p:spPr>
        <p:txBody>
          <a:bodyPr wrap="square" rtlCol="0" anchor="t">
            <a:spAutoFit/>
          </a:bodyPr>
          <a:lstStyle/>
          <a:p>
            <a:pPr>
              <a:lnSpc>
                <a:spcPct val="250000"/>
              </a:lnSpc>
            </a:pPr>
            <a:r>
              <a:rPr lang="zh-CN" altLang="en-US" sz="1600" b="1">
                <a:latin typeface="微软雅黑" panose="020B0503020204020204" charset="-122"/>
                <a:ea typeface="微软雅黑" panose="020B0503020204020204" charset="-122"/>
                <a:cs typeface="微软雅黑" panose="020B0503020204020204" charset="-122"/>
              </a:rPr>
              <a:t>（八）加强医疗救治</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50000"/>
              </a:lnSpc>
            </a:pPr>
            <a:r>
              <a:rPr lang="zh-CN" altLang="en-US" sz="1000">
                <a:latin typeface="微软雅黑" panose="020B0503020204020204" charset="-122"/>
                <a:ea typeface="微软雅黑" panose="020B0503020204020204" charset="-122"/>
                <a:cs typeface="微软雅黑" panose="020B0503020204020204" charset="-122"/>
              </a:rPr>
              <a:t>发现感染者后，确保 </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2 小时</a:t>
            </a:r>
            <a:r>
              <a:rPr lang="zh-CN" altLang="en-US" sz="1000">
                <a:latin typeface="微软雅黑" panose="020B0503020204020204" charset="-122"/>
                <a:ea typeface="微软雅黑" panose="020B0503020204020204" charset="-122"/>
                <a:cs typeface="微软雅黑" panose="020B0503020204020204" charset="-122"/>
              </a:rPr>
              <a:t>内转运至定点医院或方舱医院进行隔离治疗，并在 </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8 小时内</a:t>
            </a:r>
            <a:r>
              <a:rPr lang="zh-CN" altLang="en-US" sz="1000">
                <a:latin typeface="微软雅黑" panose="020B0503020204020204" charset="-122"/>
                <a:ea typeface="微软雅黑" panose="020B0503020204020204" charset="-122"/>
                <a:cs typeface="微软雅黑" panose="020B0503020204020204" charset="-122"/>
              </a:rPr>
              <a:t>完成诊断分型。</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50000"/>
              </a:lnSpc>
            </a:pPr>
            <a:r>
              <a:rPr lang="zh-CN" altLang="en-US" sz="1000">
                <a:latin typeface="微软雅黑" panose="020B0503020204020204" charset="-122"/>
                <a:ea typeface="微软雅黑" panose="020B0503020204020204" charset="-122"/>
                <a:cs typeface="微软雅黑" panose="020B0503020204020204" charset="-122"/>
              </a:rPr>
              <a:t>解除集中隔离医学观察后，应继续进行 </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7 天</a:t>
            </a:r>
            <a:r>
              <a:rPr lang="zh-CN" altLang="en-US" sz="1000">
                <a:latin typeface="微软雅黑" panose="020B0503020204020204" charset="-122"/>
                <a:ea typeface="微软雅黑" panose="020B0503020204020204" charset="-122"/>
                <a:cs typeface="微软雅黑" panose="020B0503020204020204" charset="-122"/>
              </a:rPr>
              <a:t>居家健康监测。</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50000"/>
              </a:lnSpc>
            </a:pPr>
            <a:r>
              <a:rPr lang="zh-CN" altLang="en-US" sz="1000">
                <a:latin typeface="微软雅黑" panose="020B0503020204020204" charset="-122"/>
                <a:ea typeface="微软雅黑" panose="020B0503020204020204" charset="-122"/>
                <a:cs typeface="微软雅黑" panose="020B0503020204020204" charset="-122"/>
              </a:rPr>
              <a:t>切实做好</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院感防控</a:t>
            </a:r>
            <a:r>
              <a:rPr lang="zh-CN" altLang="en-US" sz="1000">
                <a:latin typeface="微软雅黑" panose="020B0503020204020204" charset="-122"/>
                <a:ea typeface="微软雅黑" panose="020B0503020204020204" charset="-122"/>
                <a:cs typeface="微软雅黑" panose="020B0503020204020204" charset="-122"/>
              </a:rPr>
              <a:t>工作，最大限度降低院内感染的风险，最大限度降低疫情传播的风险，最大限度降低对患者治疗的影响。</a:t>
            </a:r>
            <a:endParaRPr lang="zh-CN" altLang="en-US" sz="1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4" name="文本框 3"/>
          <p:cNvSpPr txBox="1"/>
          <p:nvPr/>
        </p:nvSpPr>
        <p:spPr>
          <a:xfrm>
            <a:off x="797560" y="956310"/>
            <a:ext cx="7549515" cy="3230245"/>
          </a:xfrm>
          <a:prstGeom prst="rect">
            <a:avLst/>
          </a:prstGeom>
          <a:noFill/>
        </p:spPr>
        <p:txBody>
          <a:bodyPr wrap="square" rtlCol="0" anchor="t">
            <a:spAutoFit/>
          </a:bodyPr>
          <a:lstStyle/>
          <a:p>
            <a:pPr>
              <a:lnSpc>
                <a:spcPct val="200000"/>
              </a:lnSpc>
            </a:pPr>
            <a:r>
              <a:rPr lang="zh-CN" altLang="en-US" sz="1600" b="1">
                <a:latin typeface="微软雅黑" panose="020B0503020204020204" charset="-122"/>
                <a:ea typeface="微软雅黑" panose="020B0503020204020204" charset="-122"/>
                <a:cs typeface="微软雅黑" panose="020B0503020204020204" charset="-122"/>
              </a:rPr>
              <a:t>聚集性疫情</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聚集性疫情是指一周内在同一学校、居民小区、工厂、自然村、医疗机构等范围内发现 </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2 例及以上</a:t>
            </a:r>
            <a:r>
              <a:rPr lang="zh-CN" altLang="en-US" sz="1000">
                <a:latin typeface="微软雅黑" panose="020B0503020204020204" charset="-122"/>
                <a:ea typeface="微软雅黑" panose="020B0503020204020204" charset="-122"/>
                <a:cs typeface="微软雅黑" panose="020B0503020204020204" charset="-122"/>
              </a:rPr>
              <a:t>病例和无症状感染者，主要通过常规诊疗活动、传染病网络直报数据审核分析、病例或无症状感染者流行病学调查、重点机构和场所人员以及重点人群的健康监测和核酸检测等途径发现。</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聚集性疫情应在 </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2 小时内</a:t>
            </a:r>
            <a:r>
              <a:rPr lang="zh-CN" altLang="en-US" sz="1000">
                <a:latin typeface="微软雅黑" panose="020B0503020204020204" charset="-122"/>
                <a:ea typeface="微软雅黑" panose="020B0503020204020204" charset="-122"/>
                <a:cs typeface="微软雅黑" panose="020B0503020204020204" charset="-122"/>
              </a:rPr>
              <a:t>通过突发公共卫生事件报告管理信息系统网络报告，事件级别选择“未分级”。</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600" b="1">
                <a:latin typeface="微软雅黑" panose="020B0503020204020204" charset="-122"/>
                <a:ea typeface="微软雅黑" panose="020B0503020204020204" charset="-122"/>
                <a:cs typeface="微软雅黑" panose="020B0503020204020204" charset="-122"/>
              </a:rPr>
              <a:t>密切接触者</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疑似病例和确诊病例症状出现</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前 4 天</a:t>
            </a:r>
            <a:r>
              <a:rPr lang="zh-CN" altLang="en-US" sz="1000">
                <a:latin typeface="微软雅黑" panose="020B0503020204020204" charset="-122"/>
                <a:ea typeface="微软雅黑" panose="020B0503020204020204" charset="-122"/>
                <a:cs typeface="微软雅黑" panose="020B0503020204020204" charset="-122"/>
              </a:rPr>
              <a:t>或无症状感染者标本</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采样前 4 天</a:t>
            </a:r>
            <a:r>
              <a:rPr lang="zh-CN" altLang="en-US" sz="1000">
                <a:latin typeface="微软雅黑" panose="020B0503020204020204" charset="-122"/>
                <a:ea typeface="微软雅黑" panose="020B0503020204020204" charset="-122"/>
                <a:cs typeface="微软雅黑" panose="020B0503020204020204" charset="-122"/>
              </a:rPr>
              <a:t>至隔离管控时，与其有</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近距离接触但未采取有效防护</a:t>
            </a:r>
            <a:r>
              <a:rPr lang="zh-CN" altLang="en-US" sz="1000">
                <a:latin typeface="微软雅黑" panose="020B0503020204020204" charset="-122"/>
                <a:ea typeface="微软雅黑" panose="020B0503020204020204" charset="-122"/>
                <a:cs typeface="微软雅黑" panose="020B0503020204020204" charset="-122"/>
              </a:rPr>
              <a:t>的人员为密切接触者。对于通过多次核酸检测方式（如高风险职业人群的定期核酸检测）发现的病例，其密切接触者的判定时限为从</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最后一次核酸检测阴性</a:t>
            </a:r>
            <a:r>
              <a:rPr lang="zh-CN" altLang="en-US" sz="1000">
                <a:latin typeface="微软雅黑" panose="020B0503020204020204" charset="-122"/>
                <a:ea typeface="微软雅黑" panose="020B0503020204020204" charset="-122"/>
                <a:cs typeface="微软雅黑" panose="020B0503020204020204" charset="-122"/>
              </a:rPr>
              <a:t>采样时间起至隔离管控前。</a:t>
            </a:r>
            <a:endParaRPr lang="zh-CN" altLang="en-US" sz="1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2" name="文本框 1"/>
          <p:cNvSpPr txBox="1"/>
          <p:nvPr/>
        </p:nvSpPr>
        <p:spPr>
          <a:xfrm>
            <a:off x="830580" y="1124585"/>
            <a:ext cx="7482840" cy="2922905"/>
          </a:xfrm>
          <a:prstGeom prst="rect">
            <a:avLst/>
          </a:prstGeom>
          <a:noFill/>
        </p:spPr>
        <p:txBody>
          <a:bodyPr wrap="square" rtlCol="0" anchor="t">
            <a:spAutoFit/>
          </a:bodyPr>
          <a:lstStyle/>
          <a:p>
            <a:pPr>
              <a:lnSpc>
                <a:spcPct val="200000"/>
              </a:lnSpc>
            </a:pPr>
            <a:r>
              <a:rPr lang="zh-CN" altLang="en-US" sz="1600" b="1">
                <a:latin typeface="微软雅黑" panose="020B0503020204020204" charset="-122"/>
                <a:ea typeface="微软雅黑" panose="020B0503020204020204" charset="-122"/>
                <a:cs typeface="微软雅黑" panose="020B0503020204020204" charset="-122"/>
              </a:rPr>
              <a:t>次密切接触者</a:t>
            </a:r>
            <a:endParaRPr lang="zh-CN" altLang="en-US" sz="1000" b="1">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主要为密切接触者可能感染并在可能传染期波及的人群。密切接触者与病例或无症状感染者的首次暴露（病例发病前 4 天或无症状感染者标本采样前 4 天至被隔离管理前这段时间内，密切接触者与病例或无症状感染者的第一次接触）至该密切接触者被隔离管理前，与可能传染期密切接触者有共同居住生活、共同工作（学习）、聚餐和娱乐等长时间密切接触的人员。</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a:t>
            </a:r>
            <a:r>
              <a:rPr lang="zh-CN" altLang="en-US" sz="1600" b="1">
                <a:latin typeface="微软雅黑" panose="020B0503020204020204" charset="-122"/>
                <a:ea typeface="微软雅黑" panose="020B0503020204020204" charset="-122"/>
                <a:cs typeface="微软雅黑" panose="020B0503020204020204" charset="-122"/>
              </a:rPr>
              <a:t>一般接触者</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与疑似病例、确诊病例和无症状感染者在乘坐飞机、火车和轮船等同一交通工具、共同生活、学习、工作以及诊疗过程中有过接触，以及共同暴露于婚（丧）宴、商场、农集贸市场、公交车站、地铁内等公共场所，但不符合密切接触者判定原则的人员，具有时空重叠并可能接触的人员。</a:t>
            </a:r>
            <a:endParaRPr lang="zh-CN" altLang="en-US" sz="1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2" name="文本框 1"/>
          <p:cNvSpPr txBox="1"/>
          <p:nvPr/>
        </p:nvSpPr>
        <p:spPr>
          <a:xfrm>
            <a:off x="823595" y="654685"/>
            <a:ext cx="7496175" cy="4030980"/>
          </a:xfrm>
          <a:prstGeom prst="rect">
            <a:avLst/>
          </a:prstGeom>
          <a:noFill/>
        </p:spPr>
        <p:txBody>
          <a:bodyPr wrap="square" rtlCol="0" anchor="t">
            <a:spAutoFit/>
          </a:bodyPr>
          <a:lstStyle/>
          <a:p>
            <a:pPr>
              <a:lnSpc>
                <a:spcPct val="200000"/>
              </a:lnSpc>
            </a:pPr>
            <a:r>
              <a:rPr lang="zh-CN" altLang="en-US" sz="1600" b="1">
                <a:latin typeface="微软雅黑" panose="020B0503020204020204" charset="-122"/>
                <a:ea typeface="微软雅黑" panose="020B0503020204020204" charset="-122"/>
                <a:cs typeface="微软雅黑" panose="020B0503020204020204" charset="-122"/>
              </a:rPr>
              <a:t>高风险区</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划分标准</a:t>
            </a:r>
            <a:r>
              <a:rPr lang="en-US" altLang="zh-CN" sz="1000">
                <a:latin typeface="微软雅黑" panose="020B0503020204020204" charset="-122"/>
                <a:ea typeface="微软雅黑" panose="020B0503020204020204" charset="-122"/>
                <a:cs typeface="微软雅黑" panose="020B0503020204020204" charset="-122"/>
              </a:rPr>
              <a:t>——</a:t>
            </a:r>
            <a:r>
              <a:rPr lang="zh-CN" altLang="en-US" sz="1000">
                <a:latin typeface="微软雅黑" panose="020B0503020204020204" charset="-122"/>
                <a:ea typeface="微软雅黑" panose="020B0503020204020204" charset="-122"/>
                <a:cs typeface="微软雅黑" panose="020B0503020204020204" charset="-122"/>
              </a:rPr>
              <a:t>病例和无症状感染者</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居住地</a:t>
            </a:r>
            <a:r>
              <a:rPr lang="zh-CN" altLang="en-US" sz="1000">
                <a:latin typeface="微软雅黑" panose="020B0503020204020204" charset="-122"/>
                <a:ea typeface="微软雅黑" panose="020B0503020204020204" charset="-122"/>
                <a:cs typeface="微软雅黑" panose="020B0503020204020204" charset="-122"/>
              </a:rPr>
              <a:t>，以及活动频繁且疫情传播风险较高的工作地和活动地等区域，划为高风险区。原则上以居住小区（村）为单位划定，根据流调研判结果可调整风险区域范围。</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解除标准</a:t>
            </a:r>
            <a:r>
              <a:rPr lang="en-US" altLang="zh-CN" sz="1000">
                <a:latin typeface="微软雅黑" panose="020B0503020204020204" charset="-122"/>
                <a:ea typeface="微软雅黑" panose="020B0503020204020204" charset="-122"/>
                <a:cs typeface="微软雅黑" panose="020B0503020204020204" charset="-122"/>
              </a:rPr>
              <a:t>——</a:t>
            </a:r>
            <a:r>
              <a:rPr lang="zh-CN" altLang="en-US" sz="1000">
                <a:latin typeface="微软雅黑" panose="020B0503020204020204" charset="-122"/>
                <a:ea typeface="微软雅黑" panose="020B0503020204020204" charset="-122"/>
                <a:cs typeface="微软雅黑" panose="020B0503020204020204" charset="-122"/>
              </a:rPr>
              <a:t>连续</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 7 天</a:t>
            </a:r>
            <a:r>
              <a:rPr lang="zh-CN" altLang="en-US" sz="1000">
                <a:latin typeface="微软雅黑" panose="020B0503020204020204" charset="-122"/>
                <a:ea typeface="微软雅黑" panose="020B0503020204020204" charset="-122"/>
                <a:cs typeface="微软雅黑" panose="020B0503020204020204" charset="-122"/>
              </a:rPr>
              <a:t>无新增感染者，且第 </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7 天</a:t>
            </a:r>
            <a:r>
              <a:rPr lang="zh-CN" altLang="en-US" sz="1000">
                <a:latin typeface="微软雅黑" panose="020B0503020204020204" charset="-122"/>
                <a:ea typeface="微软雅黑" panose="020B0503020204020204" charset="-122"/>
                <a:cs typeface="微软雅黑" panose="020B0503020204020204" charset="-122"/>
              </a:rPr>
              <a:t>风险区域内所有人员完成一轮核酸筛查均为阴性，降为中风险区；</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连续3 天</a:t>
            </a:r>
            <a:r>
              <a:rPr lang="zh-CN" altLang="en-US" sz="1000">
                <a:latin typeface="微软雅黑" panose="020B0503020204020204" charset="-122"/>
                <a:ea typeface="微软雅黑" panose="020B0503020204020204" charset="-122"/>
                <a:cs typeface="微软雅黑" panose="020B0503020204020204" charset="-122"/>
              </a:rPr>
              <a:t>无新增感染者降为低风险区。</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600" b="1">
                <a:latin typeface="微软雅黑" panose="020B0503020204020204" charset="-122"/>
                <a:ea typeface="微软雅黑" panose="020B0503020204020204" charset="-122"/>
                <a:cs typeface="微软雅黑" panose="020B0503020204020204" charset="-122"/>
              </a:rPr>
              <a:t>中风险区</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划分标准</a:t>
            </a:r>
            <a:r>
              <a:rPr lang="en-US" altLang="zh-CN" sz="1000">
                <a:latin typeface="微软雅黑" panose="020B0503020204020204" charset="-122"/>
                <a:ea typeface="微软雅黑" panose="020B0503020204020204" charset="-122"/>
                <a:cs typeface="微软雅黑" panose="020B0503020204020204" charset="-122"/>
              </a:rPr>
              <a:t>——</a:t>
            </a:r>
            <a:r>
              <a:rPr lang="zh-CN" altLang="en-US" sz="1000">
                <a:latin typeface="微软雅黑" panose="020B0503020204020204" charset="-122"/>
                <a:ea typeface="微软雅黑" panose="020B0503020204020204" charset="-122"/>
                <a:cs typeface="微软雅黑" panose="020B0503020204020204" charset="-122"/>
              </a:rPr>
              <a:t>病例和无症状感染者</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停留和活动一定时间</a:t>
            </a:r>
            <a:r>
              <a:rPr lang="zh-CN" altLang="en-US" sz="1000">
                <a:latin typeface="微软雅黑" panose="020B0503020204020204" charset="-122"/>
                <a:ea typeface="微软雅黑" panose="020B0503020204020204" charset="-122"/>
                <a:cs typeface="微软雅黑" panose="020B0503020204020204" charset="-122"/>
              </a:rPr>
              <a:t>，且可能具有疫情传播风险的工作地和活动地等区域，划为中风险区，风险区域范围根据流调研判结果划定。</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解除标准</a:t>
            </a:r>
            <a:r>
              <a:rPr lang="en-US" altLang="zh-CN" sz="1000">
                <a:latin typeface="微软雅黑" panose="020B0503020204020204" charset="-122"/>
                <a:ea typeface="微软雅黑" panose="020B0503020204020204" charset="-122"/>
                <a:cs typeface="微软雅黑" panose="020B0503020204020204" charset="-122"/>
              </a:rPr>
              <a:t>——</a:t>
            </a:r>
            <a:r>
              <a:rPr lang="zh-CN" altLang="en-US" sz="1000">
                <a:latin typeface="微软雅黑" panose="020B0503020204020204" charset="-122"/>
                <a:ea typeface="微软雅黑" panose="020B0503020204020204" charset="-122"/>
                <a:cs typeface="微软雅黑" panose="020B0503020204020204" charset="-122"/>
              </a:rPr>
              <a:t>连续</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 7 天</a:t>
            </a:r>
            <a:r>
              <a:rPr lang="zh-CN" altLang="en-US" sz="1000">
                <a:latin typeface="微软雅黑" panose="020B0503020204020204" charset="-122"/>
                <a:ea typeface="微软雅黑" panose="020B0503020204020204" charset="-122"/>
                <a:cs typeface="微软雅黑" panose="020B0503020204020204" charset="-122"/>
              </a:rPr>
              <a:t>无新增感染者，且第</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 7 天</a:t>
            </a:r>
            <a:r>
              <a:rPr lang="zh-CN" altLang="en-US" sz="1000">
                <a:latin typeface="微软雅黑" panose="020B0503020204020204" charset="-122"/>
                <a:ea typeface="微软雅黑" panose="020B0503020204020204" charset="-122"/>
                <a:cs typeface="微软雅黑" panose="020B0503020204020204" charset="-122"/>
              </a:rPr>
              <a:t>风险区域内所有人员完成一轮核酸筛查均为阴性，降为低风险区。</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600" b="1">
                <a:latin typeface="微软雅黑" panose="020B0503020204020204" charset="-122"/>
                <a:ea typeface="微软雅黑" panose="020B0503020204020204" charset="-122"/>
                <a:cs typeface="微软雅黑" panose="020B0503020204020204" charset="-122"/>
              </a:rPr>
              <a:t>低风险区</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中、高风险区所在县（市、区）的</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其他地区</a:t>
            </a:r>
            <a:r>
              <a:rPr lang="zh-CN" altLang="en-US" sz="1000">
                <a:latin typeface="微软雅黑" panose="020B0503020204020204" charset="-122"/>
                <a:ea typeface="微软雅黑" panose="020B0503020204020204" charset="-122"/>
                <a:cs typeface="微软雅黑" panose="020B0503020204020204" charset="-122"/>
              </a:rPr>
              <a:t>为低风险区。所有中高风险区解除后，县（市、区）全域实施常态化防控措施。</a:t>
            </a:r>
            <a:endParaRPr lang="zh-CN" altLang="en-US" sz="1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2" name="文本框 1"/>
          <p:cNvSpPr txBox="1"/>
          <p:nvPr/>
        </p:nvSpPr>
        <p:spPr>
          <a:xfrm>
            <a:off x="824230" y="864235"/>
            <a:ext cx="7496175" cy="3415030"/>
          </a:xfrm>
          <a:prstGeom prst="rect">
            <a:avLst/>
          </a:prstGeom>
          <a:noFill/>
        </p:spPr>
        <p:txBody>
          <a:bodyPr wrap="square" rtlCol="0" anchor="t">
            <a:spAutoFit/>
          </a:bodyPr>
          <a:lstStyle/>
          <a:p>
            <a:pPr>
              <a:lnSpc>
                <a:spcPct val="200000"/>
              </a:lnSpc>
            </a:pPr>
            <a:r>
              <a:rPr lang="zh-CN" altLang="en-US" sz="1600" b="1">
                <a:latin typeface="微软雅黑" panose="020B0503020204020204" charset="-122"/>
                <a:ea typeface="微软雅黑" panose="020B0503020204020204" charset="-122"/>
                <a:cs typeface="微软雅黑" panose="020B0503020204020204" charset="-122"/>
              </a:rPr>
              <a:t>居家隔离医学观察</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00000"/>
              </a:lnSpc>
            </a:pPr>
            <a:r>
              <a:rPr sz="1000">
                <a:latin typeface="微软雅黑" panose="020B0503020204020204" charset="-122"/>
                <a:ea typeface="微软雅黑" panose="020B0503020204020204" charset="-122"/>
                <a:cs typeface="微软雅黑" panose="020B0503020204020204" charset="-122"/>
              </a:rPr>
              <a:t>期间本人及共同居住人不得外出，拒绝一切探访。尽量减少</a:t>
            </a:r>
            <a:r>
              <a:rPr lang="zh-CN" altLang="en-US" sz="1000">
                <a:latin typeface="微软雅黑" panose="020B0503020204020204" charset="-122"/>
                <a:ea typeface="微软雅黑" panose="020B0503020204020204" charset="-122"/>
                <a:cs typeface="微软雅黑" panose="020B0503020204020204" charset="-122"/>
              </a:rPr>
              <a:t>与其他家庭成员接触，必须接触时保持 1 米以上距离，规范佩戴医用外科口罩。核酸检测由工作人员</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上门采样，不得出户</a:t>
            </a:r>
            <a:r>
              <a:rPr lang="zh-CN" altLang="en-US" sz="1000">
                <a:latin typeface="微软雅黑" panose="020B0503020204020204" charset="-122"/>
                <a:ea typeface="微软雅黑" panose="020B0503020204020204" charset="-122"/>
                <a:cs typeface="微软雅黑" panose="020B0503020204020204" charset="-122"/>
              </a:rPr>
              <a:t>。</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600" b="1">
                <a:latin typeface="微软雅黑" panose="020B0503020204020204" charset="-122"/>
                <a:ea typeface="微软雅黑" panose="020B0503020204020204" charset="-122"/>
                <a:cs typeface="微软雅黑" panose="020B0503020204020204" charset="-122"/>
              </a:rPr>
              <a:t>居家健康监测</a:t>
            </a:r>
            <a:endParaRPr lang="zh-CN" altLang="en-US" sz="1600" b="1">
              <a:latin typeface="微软雅黑" panose="020B0503020204020204" charset="-122"/>
              <a:ea typeface="微软雅黑" panose="020B0503020204020204" charset="-122"/>
              <a:cs typeface="微软雅黑" panose="020B0503020204020204" charset="-122"/>
            </a:endParaRPr>
          </a:p>
          <a:p>
            <a:pPr>
              <a:lnSpc>
                <a:spcPct val="200000"/>
              </a:lnSpc>
            </a:pPr>
            <a:r>
              <a:rPr sz="1000">
                <a:latin typeface="微软雅黑" panose="020B0503020204020204" charset="-122"/>
                <a:ea typeface="微软雅黑" panose="020B0503020204020204" charset="-122"/>
                <a:cs typeface="微软雅黑" panose="020B0503020204020204" charset="-122"/>
              </a:rPr>
              <a:t>不出门、不出户，对居家健康监测人员本人及共同居住人</a:t>
            </a:r>
            <a:r>
              <a:rPr lang="zh-CN" altLang="en-US" sz="1000">
                <a:latin typeface="微软雅黑" panose="020B0503020204020204" charset="-122"/>
                <a:ea typeface="微软雅黑" panose="020B0503020204020204" charset="-122"/>
                <a:cs typeface="微软雅黑" panose="020B0503020204020204" charset="-122"/>
              </a:rPr>
              <a:t>员开展 </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1 次核酸检测</a:t>
            </a:r>
            <a:r>
              <a:rPr lang="zh-CN" altLang="en-US" sz="1000">
                <a:latin typeface="微软雅黑" panose="020B0503020204020204" charset="-122"/>
                <a:ea typeface="微软雅黑" panose="020B0503020204020204" charset="-122"/>
                <a:cs typeface="微软雅黑" panose="020B0503020204020204" charset="-122"/>
              </a:rPr>
              <a:t>。原则上上门采样，如采样人员不足时，可在做好严格防护的前提下，与社区内其他居民</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错时</a:t>
            </a:r>
            <a:r>
              <a:rPr lang="zh-CN" altLang="en-US" sz="1000">
                <a:latin typeface="微软雅黑" panose="020B0503020204020204" charset="-122"/>
                <a:ea typeface="微软雅黑" panose="020B0503020204020204" charset="-122"/>
                <a:cs typeface="微软雅黑" panose="020B0503020204020204" charset="-122"/>
              </a:rPr>
              <a:t>安排采样。</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600" b="1">
                <a:latin typeface="微软雅黑" panose="020B0503020204020204" charset="-122"/>
                <a:ea typeface="微软雅黑" panose="020B0503020204020204" charset="-122"/>
                <a:cs typeface="微软雅黑" panose="020B0503020204020204" charset="-122"/>
              </a:rPr>
              <a:t>健康监测</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期间不限制个人人身自由，</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尽量</a:t>
            </a:r>
            <a:r>
              <a:rPr lang="zh-CN" altLang="en-US" sz="1000">
                <a:latin typeface="微软雅黑" panose="020B0503020204020204" charset="-122"/>
                <a:ea typeface="微软雅黑" panose="020B0503020204020204" charset="-122"/>
                <a:cs typeface="微软雅黑" panose="020B0503020204020204" charset="-122"/>
              </a:rPr>
              <a:t>不去公共场所，不乘坐公共交通工具，不参加聚集性活动。做好</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健康状况监测</a:t>
            </a:r>
            <a:r>
              <a:rPr lang="zh-CN" altLang="en-US" sz="1000">
                <a:latin typeface="微软雅黑" panose="020B0503020204020204" charset="-122"/>
                <a:ea typeface="微软雅黑" panose="020B0503020204020204" charset="-122"/>
                <a:cs typeface="微软雅黑" panose="020B0503020204020204" charset="-122"/>
              </a:rPr>
              <a:t>，出行佩戴口罩，监测过程中发现有发热、干咳、乏力、腹泻等症状时，及时到医院就诊。</a:t>
            </a:r>
            <a:endParaRPr lang="zh-CN" altLang="en-US" sz="1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2" name="文本框 1"/>
          <p:cNvSpPr txBox="1"/>
          <p:nvPr/>
        </p:nvSpPr>
        <p:spPr>
          <a:xfrm>
            <a:off x="2286000" y="599440"/>
            <a:ext cx="4572000" cy="398780"/>
          </a:xfrm>
          <a:prstGeom prst="rect">
            <a:avLst/>
          </a:prstGeom>
          <a:noFill/>
        </p:spPr>
        <p:txBody>
          <a:bodyPr wrap="square" rtlCol="0" anchor="t">
            <a:spAutoFit/>
          </a:bodyPr>
          <a:lstStyle/>
          <a:p>
            <a:pPr algn="ctr"/>
            <a:r>
              <a:rPr lang="zh-CN" altLang="en-US" sz="2000" b="1">
                <a:latin typeface="微软雅黑" panose="020B0503020204020204" charset="-122"/>
                <a:ea typeface="微软雅黑" panose="020B0503020204020204" charset="-122"/>
              </a:rPr>
              <a:t>重点人群健康管理措施</a:t>
            </a:r>
            <a:endParaRPr lang="zh-CN" altLang="en-US" sz="2000" b="1">
              <a:latin typeface="微软雅黑" panose="020B0503020204020204" charset="-122"/>
              <a:ea typeface="微软雅黑" panose="020B0503020204020204" charset="-122"/>
            </a:endParaRPr>
          </a:p>
        </p:txBody>
      </p:sp>
      <p:sp>
        <p:nvSpPr>
          <p:cNvPr id="3" name="文本框 2"/>
          <p:cNvSpPr txBox="1"/>
          <p:nvPr/>
        </p:nvSpPr>
        <p:spPr>
          <a:xfrm>
            <a:off x="457200" y="1093470"/>
            <a:ext cx="8229600" cy="3046095"/>
          </a:xfrm>
          <a:prstGeom prst="rect">
            <a:avLst/>
          </a:prstGeom>
          <a:noFill/>
        </p:spPr>
        <p:txBody>
          <a:bodyPr wrap="square" rtlCol="0" anchor="t">
            <a:spAutoFit/>
          </a:bodyPr>
          <a:lstStyle/>
          <a:p>
            <a:pPr>
              <a:lnSpc>
                <a:spcPct val="200000"/>
              </a:lnSpc>
            </a:pP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确诊病例</a:t>
            </a:r>
            <a:r>
              <a:rPr lang="zh-CN" altLang="en-US" sz="1200">
                <a:solidFill>
                  <a:schemeClr val="tx1"/>
                </a:solidFill>
                <a:latin typeface="微软雅黑" panose="020B0503020204020204" charset="-122"/>
                <a:ea typeface="微软雅黑" panose="020B0503020204020204" charset="-122"/>
                <a:cs typeface="微软雅黑" panose="020B0503020204020204" charset="-122"/>
              </a:rPr>
              <a:t>，</a:t>
            </a:r>
            <a:r>
              <a:rPr lang="zh-CN" altLang="en-US" sz="1200">
                <a:latin typeface="微软雅黑" panose="020B0503020204020204" charset="-122"/>
                <a:ea typeface="微软雅黑" panose="020B0503020204020204" charset="-122"/>
                <a:cs typeface="微软雅黑" panose="020B0503020204020204" charset="-122"/>
              </a:rPr>
              <a:t>确诊后应在 2 小时内转运至定点医疗机构或方舱医院，治愈出院后，应当进行 7 天居家健康监测，住院时间不满 7天的应继续健康监测至满 14 天；</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无症状感染者</a:t>
            </a:r>
            <a:r>
              <a:rPr lang="zh-CN" altLang="en-US" sz="1200">
                <a:latin typeface="微软雅黑" panose="020B0503020204020204" charset="-122"/>
                <a:ea typeface="微软雅黑" panose="020B0503020204020204" charset="-122"/>
                <a:cs typeface="微软雅黑" panose="020B0503020204020204" charset="-122"/>
              </a:rPr>
              <a:t>，参照轻型病例进行管理，在定点医院或方舱医院进行 7 天集中隔离医学观察，期间第 6 天和第7 天采集鼻咽拭子各开展一次核酸检测；</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密切接触者</a:t>
            </a:r>
            <a:r>
              <a:rPr lang="zh-CN" altLang="en-US" sz="1200">
                <a:latin typeface="微软雅黑" panose="020B0503020204020204" charset="-122"/>
                <a:ea typeface="微软雅黑" panose="020B0503020204020204" charset="-122"/>
                <a:cs typeface="微软雅黑" panose="020B0503020204020204" charset="-122"/>
              </a:rPr>
              <a:t>，应当于 8 小时内转运至集中隔离场所，进行 7 天集中隔离医学观察和 3 天居家健康监测，集中隔离的第 1、2、3、5、7 天各开展一次核酸检测，居家健康监测第 3 天开展一次核酸检测，采集口咽拭子；</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次密切接触者</a:t>
            </a:r>
            <a:r>
              <a:rPr lang="zh-CN" altLang="en-US" sz="1200">
                <a:latin typeface="微软雅黑" panose="020B0503020204020204" charset="-122"/>
                <a:ea typeface="微软雅黑" panose="020B0503020204020204" charset="-122"/>
                <a:cs typeface="微软雅黑" panose="020B0503020204020204" charset="-122"/>
              </a:rPr>
              <a:t>，实行 7 天居家隔离医学观察，第 1、4、7 天各开展 1 次核酸检测；</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一般接触者</a:t>
            </a:r>
            <a:r>
              <a:rPr lang="zh-CN" altLang="en-US" sz="1200">
                <a:latin typeface="微软雅黑" panose="020B0503020204020204" charset="-122"/>
                <a:ea typeface="微软雅黑" panose="020B0503020204020204" charset="-122"/>
                <a:cs typeface="微软雅黑" panose="020B0503020204020204" charset="-122"/>
              </a:rPr>
              <a:t>，实行 7 天居家健康监测，第 1、4、7 天各开展 1 次核酸检测。</a:t>
            </a:r>
            <a:endParaRPr lang="zh-CN" altLang="en-US" sz="12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2" name="文本框 1"/>
          <p:cNvSpPr txBox="1"/>
          <p:nvPr/>
        </p:nvSpPr>
        <p:spPr>
          <a:xfrm>
            <a:off x="2286000" y="829310"/>
            <a:ext cx="4572000" cy="1322070"/>
          </a:xfrm>
          <a:prstGeom prst="rect">
            <a:avLst/>
          </a:prstGeom>
          <a:noFill/>
        </p:spPr>
        <p:txBody>
          <a:bodyPr wrap="square" rtlCol="0" anchor="t">
            <a:spAutoFit/>
          </a:bodyPr>
          <a:lstStyle/>
          <a:p>
            <a:pPr algn="ctr">
              <a:lnSpc>
                <a:spcPct val="200000"/>
              </a:lnSpc>
            </a:pPr>
            <a:r>
              <a:rPr lang="zh-CN" altLang="en-US" sz="2000" b="1">
                <a:latin typeface="微软雅黑" panose="020B0503020204020204" charset="-122"/>
                <a:ea typeface="微软雅黑" panose="020B0503020204020204" charset="-122"/>
              </a:rPr>
              <a:t>风险场所（点）排查与处置指引</a:t>
            </a:r>
            <a:endParaRPr lang="zh-CN" altLang="en-US" sz="2000" b="1">
              <a:latin typeface="微软雅黑" panose="020B0503020204020204" charset="-122"/>
              <a:ea typeface="微软雅黑" panose="020B0503020204020204" charset="-122"/>
            </a:endParaRPr>
          </a:p>
          <a:p>
            <a:pPr algn="ctr">
              <a:lnSpc>
                <a:spcPct val="200000"/>
              </a:lnSpc>
            </a:pPr>
            <a:r>
              <a:rPr lang="en-US" altLang="zh-CN" sz="2000" b="1">
                <a:latin typeface="微软雅黑" panose="020B0503020204020204" charset="-122"/>
                <a:ea typeface="微软雅黑" panose="020B0503020204020204" charset="-122"/>
              </a:rPr>
              <a:t>——</a:t>
            </a:r>
            <a:r>
              <a:rPr lang="zh-CN" altLang="en-US" sz="2000" b="1">
                <a:latin typeface="微软雅黑" panose="020B0503020204020204" charset="-122"/>
                <a:ea typeface="微软雅黑" panose="020B0503020204020204" charset="-122"/>
              </a:rPr>
              <a:t>医疗机构篇</a:t>
            </a:r>
            <a:endParaRPr lang="zh-CN" altLang="en-US" sz="2000" b="1">
              <a:latin typeface="微软雅黑" panose="020B0503020204020204" charset="-122"/>
              <a:ea typeface="微软雅黑" panose="020B0503020204020204" charset="-122"/>
            </a:endParaRPr>
          </a:p>
        </p:txBody>
      </p:sp>
      <p:sp>
        <p:nvSpPr>
          <p:cNvPr id="3" name="文本框 2"/>
          <p:cNvSpPr txBox="1"/>
          <p:nvPr/>
        </p:nvSpPr>
        <p:spPr>
          <a:xfrm>
            <a:off x="1356995" y="2809240"/>
            <a:ext cx="6429375" cy="398780"/>
          </a:xfrm>
          <a:prstGeom prst="rect">
            <a:avLst/>
          </a:prstGeom>
          <a:noFill/>
        </p:spPr>
        <p:txBody>
          <a:bodyPr wrap="square" rtlCol="0" anchor="t">
            <a:spAutoFit/>
          </a:bodyPr>
          <a:lstStyle/>
          <a:p>
            <a:pPr algn="ctr"/>
            <a:r>
              <a:rPr lang="zh-CN" altLang="en-US" sz="2000">
                <a:solidFill>
                  <a:srgbClr val="FF0000"/>
                </a:solidFill>
                <a:latin typeface="微软雅黑" panose="020B0503020204020204" charset="-122"/>
                <a:ea typeface="微软雅黑" panose="020B0503020204020204" charset="-122"/>
              </a:rPr>
              <a:t>详见《疫情防控相关政策及文件要点Ⅰ》参考课件</a:t>
            </a:r>
            <a:endParaRPr lang="zh-CN" altLang="en-US" sz="2000">
              <a:solidFill>
                <a:srgbClr val="FF0000"/>
              </a:solidFill>
              <a:latin typeface="微软雅黑" panose="020B0503020204020204" charset="-122"/>
              <a:ea typeface="微软雅黑" panose="020B050302020402020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2" name="文本框 1"/>
          <p:cNvSpPr txBox="1"/>
          <p:nvPr/>
        </p:nvSpPr>
        <p:spPr>
          <a:xfrm>
            <a:off x="802005" y="1151890"/>
            <a:ext cx="7540625" cy="3476625"/>
          </a:xfrm>
          <a:prstGeom prst="rect">
            <a:avLst/>
          </a:prstGeom>
          <a:noFill/>
        </p:spPr>
        <p:txBody>
          <a:bodyPr wrap="square" rtlCol="0" anchor="t">
            <a:spAutoFit/>
          </a:bodyPr>
          <a:lstStyle/>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转运</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病例和无症状感染者</a:t>
            </a:r>
            <a:r>
              <a:rPr lang="zh-CN" altLang="en-US" sz="1000">
                <a:latin typeface="微软雅黑" panose="020B0503020204020204" charset="-122"/>
                <a:ea typeface="微软雅黑" panose="020B0503020204020204" charset="-122"/>
                <a:cs typeface="微软雅黑" panose="020B0503020204020204" charset="-122"/>
              </a:rPr>
              <a:t>，医务人员应穿防护服，戴手套、工作帽、医用防护口罩、防护面屏或护目镜；驾驶室与车厢全封闭物理隔离，驾驶员穿工作服，戴手套、N95/KN95 颗粒物防护口罩或以上级别口罩。司乘人员实行闭环管理，移出闭环前进行 7 天集中或居家隔离医学观察，期间第 1、4、7 天各开展 1 次核酸检测。</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转运流程</a:t>
            </a:r>
            <a:endParaRPr lang="zh-CN" altLang="en-US" sz="1000" b="1">
              <a:solidFill>
                <a:srgbClr val="FF0000"/>
              </a:solidFill>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穿、戴个人防护用品→出车接感染者→感染者戴医用防护口罩→将感染者安置在救护车→将感染者转运至接收医疗机构→车辆及设备消毒、脱摘个人防护用品。</a:t>
            </a:r>
            <a:endParaRPr lang="zh-CN" altLang="en-US" sz="10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穿戴防护用品流程</a:t>
            </a:r>
            <a:endParaRPr lang="zh-CN" altLang="en-US" sz="1000" b="1">
              <a:solidFill>
                <a:srgbClr val="FF0000"/>
              </a:solidFill>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000">
                <a:latin typeface="微软雅黑" panose="020B0503020204020204" charset="-122"/>
                <a:ea typeface="微软雅黑" panose="020B0503020204020204" charset="-122"/>
                <a:cs typeface="微软雅黑" panose="020B0503020204020204" charset="-122"/>
              </a:rPr>
              <a:t>洗手或手消毒→戴帽子→戴医用防护口罩（进行口罩密闭性测试，确保密闭性良好)→穿防护服→戴手套→戴护目镜／防护面屏→必要时选穿鞋套。（全面检查防护用品穿戴情况，确保穿戴符合规范。）脱摘个人防护用品流程：进入一脱间（区），手卫生→摘除护目镜／防护面屏→手卫生→脱除医用防护服、手套、鞋套（从内向外向下反卷，动作轻柔，防护服、手套、鞋套一并脱除)→手卫生→进入二脱间（区)→摘除帽子和医用防护口罩→手卫生→戴医用外科口罩→进入清洁区。</a:t>
            </a:r>
            <a:endParaRPr lang="zh-CN" altLang="en-US" sz="1000">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3806190" y="592455"/>
            <a:ext cx="1532255" cy="398780"/>
          </a:xfrm>
          <a:prstGeom prst="rect">
            <a:avLst/>
          </a:prstGeom>
          <a:noFill/>
        </p:spPr>
        <p:txBody>
          <a:bodyPr wrap="square" rtlCol="0" anchor="t">
            <a:spAutoFit/>
          </a:bodyPr>
          <a:lstStyle/>
          <a:p>
            <a:pPr algn="ctr"/>
            <a:r>
              <a:rPr lang="zh-CN" altLang="en-US" sz="2000" b="1">
                <a:latin typeface="微软雅黑" panose="020B0503020204020204" charset="-122"/>
                <a:ea typeface="微软雅黑" panose="020B0503020204020204" charset="-122"/>
                <a:sym typeface="+mn-ea"/>
              </a:rPr>
              <a:t>转运</a:t>
            </a:r>
            <a:endParaRPr lang="zh-CN" altLang="en-US" sz="2000" b="1">
              <a:latin typeface="微软雅黑" panose="020B0503020204020204" charset="-122"/>
              <a:ea typeface="微软雅黑" panose="020B0503020204020204"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图片 3" descr="绿色"/>
          <p:cNvPicPr>
            <a:picLocks noChangeAspect="1"/>
          </p:cNvPicPr>
          <p:nvPr/>
        </p:nvPicPr>
        <p:blipFill>
          <a:blip r:embed="rId1"/>
          <a:srcRect r="37779"/>
          <a:stretch>
            <a:fillRect/>
          </a:stretch>
        </p:blipFill>
        <p:spPr>
          <a:xfrm>
            <a:off x="7545388" y="142875"/>
            <a:ext cx="1322387" cy="312738"/>
          </a:xfrm>
          <a:prstGeom prst="rect">
            <a:avLst/>
          </a:prstGeom>
          <a:noFill/>
          <a:ln w="9525">
            <a:noFill/>
          </a:ln>
        </p:spPr>
      </p:pic>
      <p:sp>
        <p:nvSpPr>
          <p:cNvPr id="73"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sp>
        <p:nvSpPr>
          <p:cNvPr id="6" name="文本框 5"/>
          <p:cNvSpPr txBox="1"/>
          <p:nvPr/>
        </p:nvSpPr>
        <p:spPr>
          <a:xfrm>
            <a:off x="751205" y="885190"/>
            <a:ext cx="7642225" cy="3322955"/>
          </a:xfrm>
          <a:prstGeom prst="rect">
            <a:avLst/>
          </a:prstGeom>
          <a:noFill/>
        </p:spPr>
        <p:txBody>
          <a:bodyPr wrap="square">
            <a:spAutoFit/>
          </a:bodyPr>
          <a:lstStyle/>
          <a:p>
            <a:pPr marL="285750" marR="0" indent="-285750" algn="just" defTabSz="685800" fontAlgn="auto">
              <a:lnSpc>
                <a:spcPct val="200000"/>
              </a:lnSpc>
              <a:spcBef>
                <a:spcPts val="0"/>
              </a:spcBef>
              <a:spcAft>
                <a:spcPts val="1200"/>
              </a:spcAft>
              <a:buClrTx/>
              <a:buSzTx/>
              <a:buFont typeface="Arial" panose="020B0604020202020204" pitchFamily="34" charset="0"/>
              <a:buChar char="•"/>
              <a:defRPr/>
            </a:pPr>
            <a:r>
              <a:rPr kumimoji="0" lang="zh-CN" altLang="en-US" sz="1600" b="1" kern="1200" cap="none" spc="0" normalizeH="0" baseline="0" noProof="0" dirty="0">
                <a:solidFill>
                  <a:srgbClr val="314672"/>
                </a:solidFill>
                <a:latin typeface="微软雅黑" panose="020B0503020204020204" charset="-122"/>
                <a:ea typeface="微软雅黑" panose="020B0503020204020204" charset="-122"/>
                <a:cs typeface="微软雅黑" panose="020B0503020204020204" charset="-122"/>
              </a:rPr>
              <a:t>截至</a:t>
            </a:r>
            <a:r>
              <a:rPr kumimoji="0" lang="en-US" altLang="zh-CN"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9</a:t>
            </a:r>
            <a:r>
              <a:rPr kumimoji="0" lang="zh-CN" altLang="en-US"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月</a:t>
            </a:r>
            <a:r>
              <a:rPr kumimoji="0" lang="en-US" altLang="zh-CN"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14</a:t>
            </a:r>
            <a:r>
              <a:rPr kumimoji="0" lang="zh-CN" altLang="en-US"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日</a:t>
            </a:r>
            <a:r>
              <a:rPr kumimoji="0" lang="en-US" altLang="zh-CN"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23</a:t>
            </a:r>
            <a:r>
              <a:rPr kumimoji="0" lang="zh-CN" altLang="en-US"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时：</a:t>
            </a:r>
            <a:r>
              <a:rPr kumimoji="0" lang="zh-CN" altLang="en-US" sz="1600" b="1" kern="1200" cap="none" spc="0" normalizeH="0" baseline="0" noProof="0" dirty="0">
                <a:solidFill>
                  <a:srgbClr val="314672"/>
                </a:solidFill>
                <a:latin typeface="微软雅黑" panose="020B0503020204020204" charset="-122"/>
                <a:ea typeface="微软雅黑" panose="020B0503020204020204" charset="-122"/>
                <a:cs typeface="微软雅黑" panose="020B0503020204020204" charset="-122"/>
              </a:rPr>
              <a:t>高风</a:t>
            </a:r>
            <a:r>
              <a:rPr kumimoji="0" lang="zh-CN" altLang="en-US"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险区</a:t>
            </a:r>
            <a:r>
              <a:rPr kumimoji="0" lang="en-US" altLang="zh-CN"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1284</a:t>
            </a:r>
            <a:r>
              <a:rPr kumimoji="0" lang="zh-CN" altLang="en-US"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个</a:t>
            </a:r>
            <a:r>
              <a:rPr kumimoji="0" lang="zh-CN" altLang="en-US" sz="1600" b="1" kern="1200" cap="none" spc="0" normalizeH="0" baseline="0" noProof="0" dirty="0">
                <a:solidFill>
                  <a:srgbClr val="314672"/>
                </a:solidFill>
                <a:latin typeface="微软雅黑" panose="020B0503020204020204" charset="-122"/>
                <a:ea typeface="微软雅黑" panose="020B0503020204020204" charset="-122"/>
                <a:cs typeface="微软雅黑" panose="020B0503020204020204" charset="-122"/>
              </a:rPr>
              <a:t>，中风</a:t>
            </a:r>
            <a:r>
              <a:rPr kumimoji="0" lang="zh-CN" altLang="en-US"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险区</a:t>
            </a:r>
            <a:r>
              <a:rPr kumimoji="0" lang="en-US" altLang="zh-CN"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1224</a:t>
            </a:r>
            <a:r>
              <a:rPr kumimoji="0" lang="zh-CN" altLang="en-US"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个，低风险区</a:t>
            </a:r>
            <a:r>
              <a:rPr kumimoji="0" lang="en-US" altLang="zh-CN"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168</a:t>
            </a:r>
            <a:r>
              <a:rPr kumimoji="0" lang="zh-CN" altLang="en-US" sz="1600" b="1"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rPr>
              <a:t>个。</a:t>
            </a:r>
            <a:endParaRPr kumimoji="0" lang="zh-CN" sz="1600" b="1" kern="1200" cap="none" spc="0" normalizeH="0" baseline="0" noProof="0" dirty="0">
              <a:solidFill>
                <a:srgbClr val="314672"/>
              </a:solidFill>
              <a:latin typeface="微软雅黑" panose="020B0503020204020204" charset="-122"/>
              <a:ea typeface="微软雅黑" panose="020B0503020204020204" charset="-122"/>
              <a:cs typeface="微软雅黑" panose="020B0503020204020204" charset="-122"/>
            </a:endParaRPr>
          </a:p>
          <a:p>
            <a:pPr marR="0" algn="just" defTabSz="685800" fontAlgn="auto">
              <a:lnSpc>
                <a:spcPct val="150000"/>
              </a:lnSpc>
              <a:spcBef>
                <a:spcPts val="0"/>
              </a:spcBef>
              <a:spcAft>
                <a:spcPts val="0"/>
              </a:spcAft>
              <a:buClrTx/>
              <a:buSzTx/>
              <a:buFontTx/>
              <a:buNone/>
              <a:defRPr/>
            </a:pPr>
            <a:r>
              <a:rPr kumimoji="0" sz="1600" kern="1200" cap="none" spc="0" normalizeH="0" baseline="0" noProof="0" dirty="0">
                <a:latin typeface="微软雅黑" panose="020B0503020204020204" charset="-122"/>
                <a:ea typeface="微软雅黑" panose="020B0503020204020204" charset="-122"/>
                <a:cs typeface="微软雅黑" panose="020B0503020204020204" charset="-122"/>
              </a:rPr>
              <a:t>9月14日0—24时，31个省（自治区、直辖市）和新疆生产建设兵团报告新增确诊病例167例。其中境外输入病例41例（上海8例，广东8例，云南7例，福建6例，四川4例，辽宁3例，北京2例，江苏2例，山东1例），含2例由无症状感染者转为确诊病例（均在四川）；本土病例126例（四川84例，西藏9例，内蒙古7例，广东5例，广西5例，贵州5例，北京2例，重庆2例，新疆2例，天津1例，江西1例，山东1例，云南1例，陕西1例），含36例由无症状感染者转为确诊病例（四川27例，内蒙古5例，新疆2例，北京1例，西藏1例）。无新增死亡病例。无新增疑似病例。</a:t>
            </a:r>
            <a:endParaRPr kumimoji="0" lang="en-US" altLang="zh-CN" sz="1600" kern="1200" cap="none" spc="0" normalizeH="0" baseline="0" noProof="0" dirty="0" smtClean="0">
              <a:solidFill>
                <a:srgbClr val="314672"/>
              </a:solidFill>
              <a:latin typeface="微软雅黑" panose="020B0503020204020204" charset="-122"/>
              <a:ea typeface="微软雅黑" panose="020B0503020204020204" charset="-122"/>
              <a:cs typeface="微软雅黑" panose="020B0503020204020204" charset="-122"/>
            </a:endParaRPr>
          </a:p>
        </p:txBody>
      </p:sp>
      <p:pic>
        <p:nvPicPr>
          <p:cNvPr id="5123" name="图片 9" descr="绿色"/>
          <p:cNvPicPr>
            <a:picLocks noChangeAspect="1"/>
          </p:cNvPicPr>
          <p:nvPr>
            <p:custDataLst>
              <p:tags r:id="rId2"/>
            </p:custDataLst>
          </p:nvPr>
        </p:nvPicPr>
        <p:blipFill>
          <a:blip r:embed="rId3"/>
          <a:srcRect r="37779"/>
          <a:stretch>
            <a:fillRect/>
          </a:stretch>
        </p:blipFill>
        <p:spPr>
          <a:xfrm>
            <a:off x="206375" y="207963"/>
            <a:ext cx="2286000" cy="539750"/>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矩形 1"/>
          <p:cNvSpPr/>
          <p:nvPr/>
        </p:nvSpPr>
        <p:spPr>
          <a:xfrm>
            <a:off x="850900" y="879475"/>
            <a:ext cx="7442200" cy="3599815"/>
          </a:xfrm>
          <a:prstGeom prst="rect">
            <a:avLst/>
          </a:prstGeom>
          <a:noFill/>
          <a:ln w="9525">
            <a:noFill/>
          </a:ln>
        </p:spPr>
        <p:txBody>
          <a:bodyPr wrap="square">
            <a:spAutoFit/>
          </a:bodyPr>
          <a:lstStyle/>
          <a:p>
            <a:pPr>
              <a:lnSpc>
                <a:spcPct val="150000"/>
              </a:lnSpc>
            </a:pPr>
            <a:r>
              <a:rPr lang="zh-CN" altLang="en-US" sz="1800" b="1" dirty="0">
                <a:solidFill>
                  <a:srgbClr val="000000"/>
                </a:solidFill>
                <a:latin typeface="微软雅黑" panose="020B0503020204020204" charset="-122"/>
                <a:ea typeface="微软雅黑" panose="020B0503020204020204" charset="-122"/>
                <a:cs typeface="微软雅黑" panose="020B0503020204020204" charset="-122"/>
                <a:sym typeface="+mn-ea"/>
              </a:rPr>
              <a:t>总方针</a:t>
            </a:r>
            <a:r>
              <a:rPr lang="zh-CN" altLang="en-US" sz="1800" dirty="0">
                <a:solidFill>
                  <a:srgbClr val="000000"/>
                </a:solidFill>
                <a:latin typeface="微软雅黑" panose="020B0503020204020204" charset="-122"/>
                <a:ea typeface="微软雅黑" panose="020B0503020204020204" charset="-122"/>
                <a:cs typeface="微软雅黑" panose="020B0503020204020204" charset="-122"/>
                <a:sym typeface="+mn-ea"/>
              </a:rPr>
              <a:t>：</a:t>
            </a:r>
            <a:endParaRPr lang="zh-CN" altLang="en-US" sz="1800" dirty="0">
              <a:solidFill>
                <a:srgbClr val="000000"/>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1600" dirty="0">
                <a:solidFill>
                  <a:srgbClr val="000000"/>
                </a:solidFill>
                <a:latin typeface="微软雅黑" panose="020B0503020204020204" charset="-122"/>
                <a:ea typeface="微软雅黑" panose="020B0503020204020204" charset="-122"/>
                <a:cs typeface="微软雅黑" panose="020B0503020204020204" charset="-122"/>
                <a:sym typeface="+mn-ea"/>
              </a:rPr>
              <a:t> </a:t>
            </a:r>
            <a:r>
              <a:rPr lang="en-US" altLang="zh-CN" sz="1600" dirty="0">
                <a:solidFill>
                  <a:srgbClr val="000000"/>
                </a:solidFill>
                <a:latin typeface="微软雅黑" panose="020B0503020204020204" charset="-122"/>
                <a:ea typeface="微软雅黑" panose="020B0503020204020204" charset="-122"/>
                <a:cs typeface="微软雅黑" panose="020B0503020204020204" charset="-122"/>
                <a:sym typeface="+mn-ea"/>
              </a:rPr>
              <a:t>      </a:t>
            </a:r>
            <a:r>
              <a:rPr lang="zh-CN" altLang="en-US" sz="1600" dirty="0">
                <a:latin typeface="微软雅黑" panose="020B0503020204020204" charset="-122"/>
                <a:ea typeface="微软雅黑" panose="020B0503020204020204" charset="-122"/>
                <a:cs typeface="微软雅黑" panose="020B0503020204020204" charset="-122"/>
                <a:sym typeface="+mn-ea"/>
              </a:rPr>
              <a:t>全面落实“外防输入、内防反弹”总策略和“动态清零”。</a:t>
            </a: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800" b="1" dirty="0">
                <a:latin typeface="微软雅黑" panose="020B0503020204020204" charset="-122"/>
                <a:ea typeface="微软雅黑" panose="020B0503020204020204" charset="-122"/>
                <a:cs typeface="微软雅黑" panose="020B0503020204020204" charset="-122"/>
              </a:rPr>
              <a:t>原则</a:t>
            </a:r>
            <a:r>
              <a:rPr lang="zh-CN" altLang="en-US" sz="1800" dirty="0">
                <a:latin typeface="微软雅黑" panose="020B0503020204020204" charset="-122"/>
                <a:ea typeface="微软雅黑" panose="020B0503020204020204" charset="-122"/>
                <a:cs typeface="微软雅黑" panose="020B0503020204020204" charset="-122"/>
              </a:rPr>
              <a:t>：</a:t>
            </a:r>
            <a:endParaRPr lang="zh-CN" altLang="en-US" sz="18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1600" dirty="0">
                <a:latin typeface="微软雅黑" panose="020B0503020204020204" charset="-122"/>
                <a:ea typeface="微软雅黑" panose="020B0503020204020204" charset="-122"/>
                <a:cs typeface="微软雅黑" panose="020B0503020204020204" charset="-122"/>
              </a:rPr>
              <a:t> </a:t>
            </a:r>
            <a:r>
              <a:rPr lang="en-US" altLang="zh-CN" sz="1600" dirty="0">
                <a:latin typeface="微软雅黑" panose="020B0503020204020204" charset="-122"/>
                <a:ea typeface="微软雅黑" panose="020B0503020204020204" charset="-122"/>
                <a:cs typeface="微软雅黑" panose="020B0503020204020204" charset="-122"/>
              </a:rPr>
              <a:t>      </a:t>
            </a:r>
            <a:r>
              <a:rPr lang="zh-CN" altLang="en-US" sz="1600" dirty="0">
                <a:latin typeface="微软雅黑" panose="020B0503020204020204" charset="-122"/>
                <a:ea typeface="微软雅黑" panose="020B0503020204020204" charset="-122"/>
                <a:cs typeface="微软雅黑" panose="020B0503020204020204" charset="-122"/>
              </a:rPr>
              <a:t>坚持“预防为主、防治结合、依法科学、分级分类” </a:t>
            </a:r>
            <a:endParaRPr lang="en-US" altLang="zh-CN" sz="1600" dirty="0">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1600" dirty="0">
                <a:latin typeface="微软雅黑" panose="020B0503020204020204" charset="-122"/>
                <a:ea typeface="微软雅黑" panose="020B0503020204020204" charset="-122"/>
                <a:cs typeface="微软雅黑" panose="020B0503020204020204" charset="-122"/>
              </a:rPr>
              <a:t>       </a:t>
            </a:r>
            <a:r>
              <a:rPr lang="zh-CN" altLang="en-US" sz="1600" dirty="0">
                <a:latin typeface="微软雅黑" panose="020B0503020204020204" charset="-122"/>
                <a:ea typeface="微软雅黑" panose="020B0503020204020204" charset="-122"/>
                <a:cs typeface="微软雅黑" panose="020B0503020204020204" charset="-122"/>
              </a:rPr>
              <a:t>坚持常态化精准防控和局部应急处置相结合。</a:t>
            </a:r>
            <a:endParaRPr lang="en-US" altLang="zh-CN" sz="16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1800" b="1" dirty="0">
                <a:latin typeface="微软雅黑" panose="020B0503020204020204" charset="-122"/>
                <a:ea typeface="微软雅黑" panose="020B0503020204020204" charset="-122"/>
                <a:cs typeface="微软雅黑" panose="020B0503020204020204" charset="-122"/>
              </a:rPr>
              <a:t>工作要求</a:t>
            </a:r>
            <a:r>
              <a:rPr lang="zh-CN" altLang="en-US" sz="1800" dirty="0">
                <a:latin typeface="微软雅黑" panose="020B0503020204020204" charset="-122"/>
                <a:ea typeface="微软雅黑" panose="020B0503020204020204" charset="-122"/>
                <a:cs typeface="微软雅黑" panose="020B0503020204020204" charset="-122"/>
              </a:rPr>
              <a:t>：</a:t>
            </a:r>
            <a:endParaRPr lang="zh-CN" altLang="en-US" sz="18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1600" dirty="0">
                <a:latin typeface="微软雅黑" panose="020B0503020204020204" charset="-122"/>
                <a:ea typeface="微软雅黑" panose="020B0503020204020204" charset="-122"/>
                <a:cs typeface="微软雅黑" panose="020B0503020204020204" charset="-122"/>
              </a:rPr>
              <a:t> </a:t>
            </a:r>
            <a:r>
              <a:rPr lang="en-US" altLang="zh-CN" sz="1600" dirty="0">
                <a:latin typeface="微软雅黑" panose="020B0503020204020204" charset="-122"/>
                <a:ea typeface="微软雅黑" panose="020B0503020204020204" charset="-122"/>
                <a:cs typeface="微软雅黑" panose="020B0503020204020204" charset="-122"/>
              </a:rPr>
              <a:t>      </a:t>
            </a:r>
            <a:r>
              <a:rPr lang="zh-CN" altLang="en-US" sz="1600" dirty="0">
                <a:latin typeface="微软雅黑" panose="020B0503020204020204" charset="-122"/>
                <a:ea typeface="微软雅黑" panose="020B0503020204020204" charset="-122"/>
                <a:cs typeface="微软雅黑" panose="020B0503020204020204" charset="-122"/>
              </a:rPr>
              <a:t>按照“及时发现、快速处置、精准管控、有效救治”。</a:t>
            </a:r>
            <a:endParaRPr lang="en-US" altLang="zh-CN" sz="16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1800" b="1" dirty="0">
                <a:latin typeface="微软雅黑" panose="020B0503020204020204" charset="-122"/>
                <a:ea typeface="微软雅黑" panose="020B0503020204020204" charset="-122"/>
                <a:cs typeface="微软雅黑" panose="020B0503020204020204" charset="-122"/>
              </a:rPr>
              <a:t>措施</a:t>
            </a:r>
            <a:r>
              <a:rPr lang="zh-CN" altLang="en-US" sz="1800" dirty="0">
                <a:latin typeface="微软雅黑" panose="020B0503020204020204" charset="-122"/>
                <a:ea typeface="微软雅黑" panose="020B0503020204020204" charset="-122"/>
                <a:cs typeface="微软雅黑" panose="020B0503020204020204" charset="-122"/>
              </a:rPr>
              <a:t>：</a:t>
            </a:r>
            <a:endParaRPr lang="zh-CN" altLang="en-US" sz="18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1600" dirty="0">
                <a:latin typeface="微软雅黑" panose="020B0503020204020204" charset="-122"/>
                <a:ea typeface="微软雅黑" panose="020B0503020204020204" charset="-122"/>
                <a:cs typeface="微软雅黑" panose="020B0503020204020204" charset="-122"/>
              </a:rPr>
              <a:t> </a:t>
            </a:r>
            <a:r>
              <a:rPr lang="en-US" altLang="zh-CN" sz="1600" dirty="0">
                <a:latin typeface="微软雅黑" panose="020B0503020204020204" charset="-122"/>
                <a:ea typeface="微软雅黑" panose="020B0503020204020204" charset="-122"/>
                <a:cs typeface="微软雅黑" panose="020B0503020204020204" charset="-122"/>
              </a:rPr>
              <a:t>      </a:t>
            </a:r>
            <a:r>
              <a:rPr lang="zh-CN" altLang="en-US" sz="1600" dirty="0">
                <a:latin typeface="微软雅黑" panose="020B0503020204020204" charset="-122"/>
                <a:ea typeface="微软雅黑" panose="020B0503020204020204" charset="-122"/>
                <a:cs typeface="微软雅黑" panose="020B0503020204020204" charset="-122"/>
              </a:rPr>
              <a:t>坚持科学精准防控， 落实“早预防、早发现、早报告、早隔离、早治疗”。</a:t>
            </a:r>
            <a:endParaRPr lang="zh-CN" altLang="en-US" sz="1600" dirty="0">
              <a:latin typeface="微软雅黑" panose="020B0503020204020204" charset="-122"/>
              <a:ea typeface="微软雅黑" panose="020B0503020204020204" charset="-122"/>
              <a:cs typeface="微软雅黑" panose="020B0503020204020204" charset="-122"/>
            </a:endParaRPr>
          </a:p>
        </p:txBody>
      </p:sp>
      <p:pic>
        <p:nvPicPr>
          <p:cNvPr id="5123" name="图片 9" descr="绿色"/>
          <p:cNvPicPr>
            <a:picLocks noChangeAspect="1"/>
          </p:cNvPicPr>
          <p:nvPr>
            <p:custDataLst>
              <p:tags r:id="rId1"/>
            </p:custDataLst>
          </p:nvPr>
        </p:nvPicPr>
        <p:blipFill>
          <a:blip r:embed="rId2"/>
          <a:srcRect r="37779"/>
          <a:stretch>
            <a:fillRect/>
          </a:stretch>
        </p:blipFill>
        <p:spPr>
          <a:xfrm>
            <a:off x="206375" y="207963"/>
            <a:ext cx="2286000" cy="539750"/>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5535"/>
            <a:ext cx="9144000" cy="227965"/>
          </a:xfrm>
          <a:prstGeom prst="rect">
            <a:avLst/>
          </a:prstGeom>
        </p:spPr>
        <p:txBody>
          <a:bodyPr vert="horz" lIns="0" tIns="0" rIns="0" bIns="0" rtlCol="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algn="ctr" fontAlgn="auto">
              <a:lnSpc>
                <a:spcPct val="100000"/>
              </a:lnSpc>
            </a:pPr>
            <a:r>
              <a:rPr lang="en-US" sz="800">
                <a:solidFill>
                  <a:schemeClr val="tx1">
                    <a:lumMod val="50000"/>
                    <a:lumOff val="50000"/>
                  </a:schemeClr>
                </a:solidFill>
                <a:uFillTx/>
                <a:latin typeface="宋体" panose="02010600030101010101" pitchFamily="2" charset="-122"/>
                <a:ea typeface="微软雅黑" panose="020B0503020204020204" charset="-122"/>
                <a:cs typeface="等线" panose="02010600030101010101" pitchFamily="2" charset="-122"/>
              </a:rPr>
              <a:t>© LIAOCHENG PEOPLE’S HOSPITAL 2022</a:t>
            </a:r>
            <a:endParaRPr lang="en-US" altLang="en-US" sz="800">
              <a:solidFill>
                <a:schemeClr val="tx1">
                  <a:lumMod val="50000"/>
                  <a:lumOff val="50000"/>
                </a:schemeClr>
              </a:solidFill>
              <a:uFillTx/>
              <a:latin typeface="宋体" panose="02010600030101010101" pitchFamily="2" charset="-122"/>
              <a:ea typeface="微软雅黑" panose="020B0503020204020204" charset="-122"/>
              <a:cs typeface="等线" panose="02010600030101010101" pitchFamily="2" charset="-122"/>
            </a:endParaRPr>
          </a:p>
        </p:txBody>
      </p:sp>
      <p:pic>
        <p:nvPicPr>
          <p:cNvPr id="10" name="图片 9" descr="绿色"/>
          <p:cNvPicPr>
            <a:picLocks noChangeAspect="1"/>
          </p:cNvPicPr>
          <p:nvPr userDrawn="1"/>
        </p:nvPicPr>
        <p:blipFill>
          <a:blip r:embed="rId1" cstate="print"/>
          <a:srcRect r="37779"/>
          <a:stretch>
            <a:fillRect/>
          </a:stretch>
        </p:blipFill>
        <p:spPr>
          <a:xfrm>
            <a:off x="207010" y="208280"/>
            <a:ext cx="2285365" cy="539115"/>
          </a:xfrm>
          <a:prstGeom prst="rect">
            <a:avLst/>
          </a:prstGeom>
        </p:spPr>
      </p:pic>
      <p:sp>
        <p:nvSpPr>
          <p:cNvPr id="40" name="Text Placeholder 20"/>
          <p:cNvSpPr>
            <a:spLocks noGrp="1"/>
          </p:cNvSpPr>
          <p:nvPr userDrawn="1"/>
        </p:nvSpPr>
        <p:spPr>
          <a:xfrm>
            <a:off x="0" y="1542415"/>
            <a:ext cx="9144000" cy="1479550"/>
          </a:xfrm>
          <a:prstGeom prst="rect">
            <a:avLst/>
          </a:prstGeom>
        </p:spPr>
        <p:txBody>
          <a:bodyPr vert="horz" lIns="0" tIns="0" rIns="0" bIns="0" rtlCol="0">
            <a:noAutofit/>
          </a:bodyPr>
          <a:lstStyle>
            <a:lvl1pPr marL="0" indent="0">
              <a:lnSpc>
                <a:spcPts val="1700"/>
              </a:lnSpc>
              <a:spcBef>
                <a:spcPts val="0"/>
              </a:spcBef>
              <a:buFont typeface="Arial" panose="020B0604020202020204" pitchFamily="34" charset="0"/>
              <a:buNone/>
              <a:defRPr sz="1100" baseline="0">
                <a:solidFill>
                  <a:srgbClr val="314672">
                    <a:alpha val="50000"/>
                  </a:srgbClr>
                </a:solidFill>
              </a:defRPr>
            </a:lvl1pPr>
            <a:lvl2pPr marL="457200" indent="0">
              <a:buFont typeface="Arial" panose="020B0604020202020204" pitchFamily="34" charset="0"/>
              <a:buNone/>
              <a:defRPr sz="1100">
                <a:solidFill>
                  <a:srgbClr val="85898F"/>
                </a:solidFill>
              </a:defRPr>
            </a:lvl2pPr>
            <a:lvl3pPr marL="914400" indent="0">
              <a:buFont typeface="Arial" panose="020B0604020202020204" pitchFamily="34" charset="0"/>
              <a:buNone/>
              <a:defRPr sz="1100">
                <a:solidFill>
                  <a:srgbClr val="85898F"/>
                </a:solidFill>
              </a:defRPr>
            </a:lvl3pPr>
            <a:lvl4pPr marL="1371600" indent="0">
              <a:buFont typeface="Arial" panose="020B0604020202020204" pitchFamily="34" charset="0"/>
              <a:buNone/>
              <a:defRPr sz="1100">
                <a:solidFill>
                  <a:srgbClr val="85898F"/>
                </a:solidFill>
              </a:defRPr>
            </a:lvl4pPr>
            <a:lvl5pPr marL="1828800" indent="0">
              <a:buFont typeface="Arial" panose="020B0604020202020204" pitchFamily="34" charset="0"/>
              <a:buNone/>
              <a:defRPr sz="1100">
                <a:solidFill>
                  <a:srgbClr val="85898F"/>
                </a:solidFill>
              </a:defRPr>
            </a:lvl5pPr>
          </a:lstStyle>
          <a:p>
            <a:pPr algn="ctr">
              <a:lnSpc>
                <a:spcPct val="150000"/>
              </a:lnSpc>
              <a:buClrTx/>
              <a:buSzTx/>
              <a:buFontTx/>
            </a:pPr>
            <a:r>
              <a:rPr sz="2800" b="1" kern="0" dirty="0">
                <a:solidFill>
                  <a:srgbClr val="314672"/>
                </a:solidFill>
                <a:uFillTx/>
                <a:latin typeface="宋体" panose="02010600030101010101" pitchFamily="2" charset="-122"/>
                <a:ea typeface="微软雅黑" panose="020B0503020204020204" charset="-122"/>
                <a:cs typeface="微软雅黑" panose="020B0503020204020204" charset="-122"/>
                <a:sym typeface="+mn-ea"/>
              </a:rPr>
              <a:t>《聊城市全面做好新冠肺炎疫情常态化防控</a:t>
            </a:r>
            <a:endParaRPr sz="2800" b="1" kern="0" dirty="0">
              <a:solidFill>
                <a:srgbClr val="314672"/>
              </a:solidFill>
              <a:uFillTx/>
              <a:latin typeface="宋体" panose="02010600030101010101" pitchFamily="2" charset="-122"/>
              <a:ea typeface="微软雅黑" panose="020B0503020204020204" charset="-122"/>
              <a:cs typeface="微软雅黑" panose="020B0503020204020204" charset="-122"/>
              <a:sym typeface="+mn-ea"/>
            </a:endParaRPr>
          </a:p>
          <a:p>
            <a:pPr algn="ctr">
              <a:lnSpc>
                <a:spcPct val="150000"/>
              </a:lnSpc>
              <a:buClrTx/>
              <a:buSzTx/>
              <a:buFontTx/>
            </a:pPr>
            <a:r>
              <a:rPr sz="2800" b="1" kern="0" dirty="0">
                <a:solidFill>
                  <a:srgbClr val="314672"/>
                </a:solidFill>
                <a:uFillTx/>
                <a:latin typeface="宋体" panose="02010600030101010101" pitchFamily="2" charset="-122"/>
                <a:ea typeface="微软雅黑" panose="020B0503020204020204" charset="-122"/>
                <a:cs typeface="微软雅黑" panose="020B0503020204020204" charset="-122"/>
                <a:sym typeface="+mn-ea"/>
              </a:rPr>
              <a:t>工作方案（第九版）》</a:t>
            </a:r>
            <a:r>
              <a:rPr lang="zh-CN" sz="2800" b="1" kern="0" dirty="0">
                <a:solidFill>
                  <a:srgbClr val="314672"/>
                </a:solidFill>
                <a:uFillTx/>
                <a:latin typeface="宋体" panose="02010600030101010101" pitchFamily="2" charset="-122"/>
                <a:ea typeface="微软雅黑" panose="020B0503020204020204" charset="-122"/>
                <a:cs typeface="微软雅黑" panose="020B0503020204020204" charset="-122"/>
                <a:sym typeface="+mn-ea"/>
              </a:rPr>
              <a:t>内容要点</a:t>
            </a:r>
            <a:endParaRPr lang="zh-CN" sz="2800" b="1" kern="0" dirty="0">
              <a:solidFill>
                <a:srgbClr val="314672"/>
              </a:solidFill>
              <a:uFillTx/>
              <a:latin typeface="宋体" panose="02010600030101010101" pitchFamily="2" charset="-122"/>
              <a:ea typeface="微软雅黑" panose="020B0503020204020204" charset="-122"/>
              <a:cs typeface="微软雅黑" panose="020B0503020204020204"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09320" y="1007110"/>
            <a:ext cx="7324725" cy="3784600"/>
          </a:xfrm>
          <a:prstGeom prst="rect">
            <a:avLst/>
          </a:prstGeom>
          <a:noFill/>
        </p:spPr>
        <p:txBody>
          <a:bodyPr wrap="square" rtlCol="0" anchor="t">
            <a:spAutoFit/>
          </a:bodyPr>
          <a:lstStyle/>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密切接触者实行</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7天集中</a:t>
            </a:r>
            <a:r>
              <a:rPr lang="zh-CN" altLang="en-US" sz="1200">
                <a:latin typeface="微软雅黑" panose="020B0503020204020204" charset="-122"/>
                <a:ea typeface="微软雅黑" panose="020B0503020204020204" charset="-122"/>
                <a:cs typeface="微软雅黑" panose="020B0503020204020204" charset="-122"/>
              </a:rPr>
              <a:t>隔离医学观察和</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3天居家健康监测</a:t>
            </a:r>
            <a:r>
              <a:rPr lang="zh-CN" altLang="en-US" sz="1200">
                <a:latin typeface="微软雅黑" panose="020B0503020204020204" charset="-122"/>
                <a:ea typeface="微软雅黑" panose="020B0503020204020204" charset="-122"/>
                <a:cs typeface="微软雅黑" panose="020B0503020204020204" charset="-122"/>
              </a:rPr>
              <a:t>。</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次密切接触者实行</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7天居家</a:t>
            </a:r>
            <a:r>
              <a:rPr lang="zh-CN" altLang="en-US" sz="1200">
                <a:latin typeface="微软雅黑" panose="020B0503020204020204" charset="-122"/>
                <a:ea typeface="微软雅黑" panose="020B0503020204020204" charset="-122"/>
                <a:cs typeface="微软雅黑" panose="020B0503020204020204" charset="-122"/>
              </a:rPr>
              <a:t>隔离医学观察。</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7天内有</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高</a:t>
            </a:r>
            <a:r>
              <a:rPr lang="zh-CN" altLang="en-US" sz="1200">
                <a:latin typeface="微软雅黑" panose="020B0503020204020204" charset="-122"/>
                <a:ea typeface="微软雅黑" panose="020B0503020204020204" charset="-122"/>
                <a:cs typeface="微软雅黑" panose="020B0503020204020204" charset="-122"/>
              </a:rPr>
              <a:t>风险区旅居史的人员采取</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7天集中</a:t>
            </a:r>
            <a:r>
              <a:rPr lang="zh-CN" altLang="en-US" sz="1200">
                <a:latin typeface="微软雅黑" panose="020B0503020204020204" charset="-122"/>
                <a:ea typeface="微软雅黑" panose="020B0503020204020204" charset="-122"/>
                <a:cs typeface="微软雅黑" panose="020B0503020204020204" charset="-122"/>
              </a:rPr>
              <a:t>隔离医学观察。</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7天内有</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中</a:t>
            </a:r>
            <a:r>
              <a:rPr lang="zh-CN" altLang="en-US" sz="1200">
                <a:latin typeface="微软雅黑" panose="020B0503020204020204" charset="-122"/>
                <a:ea typeface="微软雅黑" panose="020B0503020204020204" charset="-122"/>
                <a:cs typeface="微软雅黑" panose="020B0503020204020204" charset="-122"/>
              </a:rPr>
              <a:t>风险区旅居史的人员采取</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7天居家</a:t>
            </a:r>
            <a:r>
              <a:rPr lang="zh-CN" altLang="en-US" sz="1200">
                <a:latin typeface="微软雅黑" panose="020B0503020204020204" charset="-122"/>
                <a:ea typeface="微软雅黑" panose="020B0503020204020204" charset="-122"/>
                <a:cs typeface="微软雅黑" panose="020B0503020204020204" charset="-122"/>
              </a:rPr>
              <a:t>隔离医学观察。</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7天内有</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低</a:t>
            </a:r>
            <a:r>
              <a:rPr lang="zh-CN" altLang="en-US" sz="1200">
                <a:latin typeface="微软雅黑" panose="020B0503020204020204" charset="-122"/>
                <a:ea typeface="微软雅黑" panose="020B0503020204020204" charset="-122"/>
                <a:cs typeface="微软雅黑" panose="020B0503020204020204" charset="-122"/>
              </a:rPr>
              <a:t>风险区旅居史的人员，</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3天内</a:t>
            </a:r>
            <a:r>
              <a:rPr lang="zh-CN" altLang="en-US" sz="1200">
                <a:latin typeface="微软雅黑" panose="020B0503020204020204" charset="-122"/>
                <a:ea typeface="微软雅黑" panose="020B0503020204020204" charset="-122"/>
                <a:cs typeface="微软雅黑" panose="020B0503020204020204" charset="-122"/>
              </a:rPr>
              <a:t>开展</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2次</a:t>
            </a:r>
            <a:r>
              <a:rPr lang="zh-CN" altLang="en-US" sz="1200">
                <a:latin typeface="微软雅黑" panose="020B0503020204020204" charset="-122"/>
                <a:ea typeface="微软雅黑" panose="020B0503020204020204" charset="-122"/>
                <a:cs typeface="微软雅黑" panose="020B0503020204020204" charset="-122"/>
              </a:rPr>
              <a:t>核酸检测（间隔24小时），并做好健康监测。</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上述人员集中隔离期间第</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 1、2、3、5、7天</a:t>
            </a:r>
            <a:r>
              <a:rPr lang="zh-CN" altLang="en-US" sz="1200">
                <a:latin typeface="微软雅黑" panose="020B0503020204020204" charset="-122"/>
                <a:ea typeface="微软雅黑" panose="020B0503020204020204" charset="-122"/>
                <a:cs typeface="微软雅黑" panose="020B0503020204020204" charset="-122"/>
              </a:rPr>
              <a:t>各开展1次核酸检测，</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居家隔离期间第 </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1、4、7 天</a:t>
            </a:r>
            <a:r>
              <a:rPr lang="zh-CN" altLang="en-US" sz="1200">
                <a:latin typeface="微软雅黑" panose="020B0503020204020204" charset="-122"/>
                <a:ea typeface="微软雅黑" panose="020B0503020204020204" charset="-122"/>
                <a:cs typeface="微软雅黑" panose="020B0503020204020204" charset="-122"/>
              </a:rPr>
              <a:t>各开展 1 次核酸检测，</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居家健康监测期间第</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 1、3 天</a:t>
            </a:r>
            <a:r>
              <a:rPr lang="zh-CN" altLang="en-US" sz="1200">
                <a:latin typeface="微软雅黑" panose="020B0503020204020204" charset="-122"/>
                <a:ea typeface="微软雅黑" panose="020B0503020204020204" charset="-122"/>
                <a:cs typeface="微软雅黑" panose="020B0503020204020204" charset="-122"/>
              </a:rPr>
              <a:t>开展 1 次核酸检测。</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实行居家隔离或居家健康监测的，其</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共同居住人</a:t>
            </a:r>
            <a:r>
              <a:rPr lang="zh-CN" altLang="en-US" sz="1200">
                <a:latin typeface="微软雅黑" panose="020B0503020204020204" charset="-122"/>
                <a:ea typeface="微软雅黑" panose="020B0503020204020204" charset="-122"/>
                <a:cs typeface="微软雅黑" panose="020B0503020204020204" charset="-122"/>
              </a:rPr>
              <a:t>应一并居家管理，并在</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解除居家管理前</a:t>
            </a:r>
            <a:r>
              <a:rPr lang="zh-CN" altLang="en-US" sz="1200">
                <a:latin typeface="微软雅黑" panose="020B0503020204020204" charset="-122"/>
                <a:ea typeface="微软雅黑" panose="020B0503020204020204" charset="-122"/>
                <a:cs typeface="微软雅黑" panose="020B0503020204020204" charset="-122"/>
              </a:rPr>
              <a:t>开展 </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1 次</a:t>
            </a:r>
            <a:r>
              <a:rPr lang="zh-CN" altLang="en-US" sz="1200">
                <a:latin typeface="微软雅黑" panose="020B0503020204020204" charset="-122"/>
                <a:ea typeface="微软雅黑" panose="020B0503020204020204" charset="-122"/>
                <a:cs typeface="微软雅黑" panose="020B0503020204020204" charset="-122"/>
              </a:rPr>
              <a:t>核酸检测。</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严格落实集中或居家隔离人员“</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单采单检</a:t>
            </a:r>
            <a:r>
              <a:rPr lang="zh-CN" altLang="en-US" sz="1200">
                <a:latin typeface="微软雅黑" panose="020B0503020204020204" charset="-122"/>
                <a:ea typeface="微软雅黑" panose="020B0503020204020204" charset="-122"/>
                <a:cs typeface="微软雅黑" panose="020B0503020204020204" charset="-122"/>
              </a:rPr>
              <a:t>”（即采集标本 1 人 1 管、单独检测），严禁“混采混检”。</a:t>
            </a:r>
            <a:endParaRPr lang="zh-CN" altLang="en-US" sz="1200">
              <a:latin typeface="微软雅黑" panose="020B0503020204020204" charset="-122"/>
              <a:ea typeface="微软雅黑" panose="020B0503020204020204" charset="-122"/>
              <a:cs typeface="微软雅黑" panose="020B0503020204020204" charset="-122"/>
            </a:endParaRPr>
          </a:p>
        </p:txBody>
      </p:sp>
      <p:pic>
        <p:nvPicPr>
          <p:cNvPr id="5123" name="图片 9" descr="绿色"/>
          <p:cNvPicPr>
            <a:picLocks noChangeAspect="1"/>
          </p:cNvPicPr>
          <p:nvPr>
            <p:custDataLst>
              <p:tags r:id="rId1"/>
            </p:custDataLst>
          </p:nvPr>
        </p:nvPicPr>
        <p:blipFill>
          <a:blip r:embed="rId2"/>
          <a:srcRect r="37779"/>
          <a:stretch>
            <a:fillRect/>
          </a:stretch>
        </p:blipFill>
        <p:spPr>
          <a:xfrm>
            <a:off x="206375" y="207963"/>
            <a:ext cx="2286000" cy="539750"/>
          </a:xfrm>
          <a:prstGeom prst="rect">
            <a:avLst/>
          </a:prstGeom>
          <a:noFill/>
          <a:ln w="9525">
            <a:noFill/>
          </a:ln>
        </p:spPr>
      </p:pic>
      <p:sp>
        <p:nvSpPr>
          <p:cNvPr id="3" name="文本框 2"/>
          <p:cNvSpPr txBox="1"/>
          <p:nvPr/>
        </p:nvSpPr>
        <p:spPr>
          <a:xfrm>
            <a:off x="2286635" y="669925"/>
            <a:ext cx="4572000" cy="337185"/>
          </a:xfrm>
          <a:prstGeom prst="rect">
            <a:avLst/>
          </a:prstGeom>
          <a:noFill/>
        </p:spPr>
        <p:txBody>
          <a:bodyPr wrap="square" rtlCol="0" anchor="t">
            <a:spAutoFit/>
          </a:bodyPr>
          <a:lstStyle/>
          <a:p>
            <a:pPr algn="ctr"/>
            <a:r>
              <a:rPr lang="zh-CN" altLang="en-US" sz="1600" b="1">
                <a:latin typeface="微软雅黑" panose="020B0503020204020204" charset="-122"/>
                <a:ea typeface="微软雅黑" panose="020B0503020204020204" charset="-122"/>
              </a:rPr>
              <a:t>分类开展入聊返聊人员随访管理</a:t>
            </a:r>
            <a:endParaRPr lang="zh-CN" altLang="en-US" sz="1600" b="1">
              <a:latin typeface="微软雅黑" panose="020B0503020204020204" charset="-122"/>
              <a:ea typeface="微软雅黑" panose="020B050302020402020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09320" y="1156970"/>
            <a:ext cx="7324725" cy="3046095"/>
          </a:xfrm>
          <a:prstGeom prst="rect">
            <a:avLst/>
          </a:prstGeom>
          <a:noFill/>
        </p:spPr>
        <p:txBody>
          <a:bodyPr wrap="square" rtlCol="0" anchor="t">
            <a:spAutoFit/>
          </a:bodyPr>
          <a:lstStyle/>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严格落实各级各类医疗机构</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预检分诊</a:t>
            </a:r>
            <a:r>
              <a:rPr lang="zh-CN" altLang="en-US" sz="1200">
                <a:latin typeface="微软雅黑" panose="020B0503020204020204" charset="-122"/>
                <a:ea typeface="微软雅黑" panose="020B0503020204020204" charset="-122"/>
                <a:cs typeface="微软雅黑" panose="020B0503020204020204" charset="-122"/>
              </a:rPr>
              <a:t>，强化</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首诊负责</a:t>
            </a:r>
            <a:r>
              <a:rPr lang="zh-CN" altLang="en-US" sz="1200">
                <a:latin typeface="微软雅黑" panose="020B0503020204020204" charset="-122"/>
                <a:ea typeface="微软雅黑" panose="020B0503020204020204" charset="-122"/>
                <a:cs typeface="微软雅黑" panose="020B0503020204020204" charset="-122"/>
              </a:rPr>
              <a:t>制。</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所有具有发热等新冠肺炎可疑症状的患者一律到</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发热门诊</a:t>
            </a:r>
            <a:r>
              <a:rPr lang="zh-CN" altLang="en-US" sz="1200">
                <a:latin typeface="微软雅黑" panose="020B0503020204020204" charset="-122"/>
                <a:ea typeface="微软雅黑" panose="020B0503020204020204" charset="-122"/>
                <a:cs typeface="微软雅黑" panose="020B0503020204020204" charset="-122"/>
              </a:rPr>
              <a:t>（哨点诊室）进行就诊排查。</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医疗机构对</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所有门诊病人</a:t>
            </a:r>
            <a:r>
              <a:rPr lang="zh-CN" altLang="en-US" sz="1200">
                <a:latin typeface="微软雅黑" panose="020B0503020204020204" charset="-122"/>
                <a:ea typeface="微软雅黑" panose="020B0503020204020204" charset="-122"/>
                <a:cs typeface="微软雅黑" panose="020B0503020204020204" charset="-122"/>
              </a:rPr>
              <a:t>问询流行病学史并记入门诊病历。</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对 7 天内有疫情地区旅居史的、与省外人员有接触史的，一律进行</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 1 次核酸检测</a:t>
            </a:r>
            <a:r>
              <a:rPr lang="zh-CN" altLang="en-US" sz="1200">
                <a:latin typeface="微软雅黑" panose="020B0503020204020204" charset="-122"/>
                <a:ea typeface="微软雅黑" panose="020B0503020204020204" charset="-122"/>
                <a:cs typeface="微软雅黑" panose="020B0503020204020204" charset="-122"/>
              </a:rPr>
              <a:t>。</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疫情地区入（返）就诊人员有咳嗽、咽痛等呼吸道症状的患者，全部引导到</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发热门诊</a:t>
            </a:r>
            <a:r>
              <a:rPr lang="zh-CN" altLang="en-US" sz="1200">
                <a:latin typeface="微软雅黑" panose="020B0503020204020204" charset="-122"/>
                <a:ea typeface="微软雅黑" panose="020B0503020204020204" charset="-122"/>
                <a:cs typeface="微软雅黑" panose="020B0503020204020204" charset="-122"/>
              </a:rPr>
              <a:t>就诊并落实</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闭环管理</a:t>
            </a:r>
            <a:r>
              <a:rPr lang="zh-CN" altLang="en-US" sz="1200">
                <a:latin typeface="微软雅黑" panose="020B0503020204020204" charset="-122"/>
                <a:ea typeface="微软雅黑" panose="020B0503020204020204" charset="-122"/>
                <a:cs typeface="微软雅黑" panose="020B0503020204020204" charset="-122"/>
              </a:rPr>
              <a:t>。</a:t>
            </a:r>
            <a:endParaRPr lang="zh-CN" altLang="en-US" sz="120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200">
                <a:latin typeface="微软雅黑" panose="020B0503020204020204" charset="-122"/>
                <a:ea typeface="微软雅黑" panose="020B0503020204020204" charset="-122"/>
                <a:cs typeface="微软雅黑" panose="020B0503020204020204" charset="-122"/>
              </a:rPr>
              <a:t>各级各类医疗机构，应当提高对新冠肺炎病例的</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发现和报告意识</a:t>
            </a:r>
            <a:r>
              <a:rPr lang="zh-CN" altLang="en-US" sz="1200">
                <a:latin typeface="微软雅黑" panose="020B0503020204020204" charset="-122"/>
                <a:ea typeface="微软雅黑" panose="020B0503020204020204" charset="-122"/>
                <a:cs typeface="微软雅黑" panose="020B0503020204020204" charset="-122"/>
              </a:rPr>
              <a:t>，对所有发热患者和其他无发热的可疑患者、不明原因肺炎和住院患者中严重急性呼吸道感染病例、所有新入院患者及其陪护人员开展</a:t>
            </a:r>
            <a:r>
              <a:rPr lang="zh-CN" altLang="en-US" sz="1200" b="1">
                <a:solidFill>
                  <a:srgbClr val="FF0000"/>
                </a:solidFill>
                <a:latin typeface="微软雅黑" panose="020B0503020204020204" charset="-122"/>
                <a:ea typeface="微软雅黑" panose="020B0503020204020204" charset="-122"/>
                <a:cs typeface="微软雅黑" panose="020B0503020204020204" charset="-122"/>
              </a:rPr>
              <a:t>新冠病毒核酸检测</a:t>
            </a:r>
            <a:r>
              <a:rPr lang="zh-CN" altLang="en-US" sz="1200">
                <a:latin typeface="微软雅黑" panose="020B0503020204020204" charset="-122"/>
                <a:ea typeface="微软雅黑" panose="020B0503020204020204" charset="-122"/>
                <a:cs typeface="微软雅黑" panose="020B0503020204020204" charset="-122"/>
              </a:rPr>
              <a:t>。</a:t>
            </a:r>
            <a:endParaRPr lang="zh-CN" altLang="en-US" sz="1200">
              <a:latin typeface="微软雅黑" panose="020B0503020204020204" charset="-122"/>
              <a:ea typeface="微软雅黑" panose="020B0503020204020204" charset="-122"/>
              <a:cs typeface="微软雅黑" panose="020B0503020204020204" charset="-122"/>
            </a:endParaRPr>
          </a:p>
        </p:txBody>
      </p:sp>
      <p:pic>
        <p:nvPicPr>
          <p:cNvPr id="5123" name="图片 9" descr="绿色"/>
          <p:cNvPicPr>
            <a:picLocks noChangeAspect="1"/>
          </p:cNvPicPr>
          <p:nvPr>
            <p:custDataLst>
              <p:tags r:id="rId1"/>
            </p:custDataLst>
          </p:nvPr>
        </p:nvPicPr>
        <p:blipFill>
          <a:blip r:embed="rId2"/>
          <a:srcRect r="37779"/>
          <a:stretch>
            <a:fillRect/>
          </a:stretch>
        </p:blipFill>
        <p:spPr>
          <a:xfrm>
            <a:off x="206375" y="207963"/>
            <a:ext cx="2286000" cy="539750"/>
          </a:xfrm>
          <a:prstGeom prst="rect">
            <a:avLst/>
          </a:prstGeom>
          <a:noFill/>
          <a:ln w="9525">
            <a:noFill/>
          </a:ln>
        </p:spPr>
      </p:pic>
      <p:sp>
        <p:nvSpPr>
          <p:cNvPr id="3" name="文本框 2"/>
          <p:cNvSpPr txBox="1"/>
          <p:nvPr/>
        </p:nvSpPr>
        <p:spPr>
          <a:xfrm>
            <a:off x="2286635" y="669925"/>
            <a:ext cx="4572000" cy="337185"/>
          </a:xfrm>
          <a:prstGeom prst="rect">
            <a:avLst/>
          </a:prstGeom>
          <a:noFill/>
        </p:spPr>
        <p:txBody>
          <a:bodyPr wrap="square" rtlCol="0" anchor="t">
            <a:spAutoFit/>
          </a:bodyPr>
          <a:lstStyle/>
          <a:p>
            <a:pPr algn="ctr"/>
            <a:r>
              <a:rPr lang="zh-CN" altLang="en-US" sz="1600" b="1">
                <a:latin typeface="微软雅黑" panose="020B0503020204020204" charset="-122"/>
                <a:ea typeface="微软雅黑" panose="020B0503020204020204" charset="-122"/>
              </a:rPr>
              <a:t>完善多渠道监测预警</a:t>
            </a:r>
            <a:endParaRPr lang="zh-CN" altLang="en-US" sz="1600" b="1">
              <a:latin typeface="微软雅黑" panose="020B0503020204020204" charset="-122"/>
              <a:ea typeface="微软雅黑" panose="020B050302020402020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59105" y="1027430"/>
            <a:ext cx="8225790" cy="3784600"/>
          </a:xfrm>
          <a:prstGeom prst="rect">
            <a:avLst/>
          </a:prstGeom>
          <a:noFill/>
        </p:spPr>
        <p:txBody>
          <a:bodyPr wrap="square" rtlCol="0" anchor="t">
            <a:spAutoFit/>
          </a:bodyPr>
          <a:lstStyle/>
          <a:p>
            <a:pPr marL="171450" indent="-171450">
              <a:lnSpc>
                <a:spcPct val="200000"/>
              </a:lnSpc>
              <a:buFont typeface="Wingdings" panose="05000000000000000000" charset="0"/>
              <a:buChar char="u"/>
            </a:pPr>
            <a:r>
              <a:rPr lang="zh-CN" altLang="en-US" sz="1000">
                <a:solidFill>
                  <a:schemeClr val="tx1"/>
                </a:solidFill>
                <a:latin typeface="微软雅黑" panose="020B0503020204020204" charset="-122"/>
                <a:ea typeface="微软雅黑" panose="020B0503020204020204" charset="-122"/>
                <a:cs typeface="微软雅黑" panose="020B0503020204020204" charset="-122"/>
              </a:rPr>
              <a:t>提倡家庭聚餐聚会等</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不超过 10 人</a:t>
            </a:r>
            <a:r>
              <a:rPr lang="zh-CN" altLang="en-US" sz="1000">
                <a:solidFill>
                  <a:schemeClr val="tx1"/>
                </a:solidFill>
                <a:latin typeface="微软雅黑" panose="020B0503020204020204" charset="-122"/>
                <a:ea typeface="微软雅黑" panose="020B0503020204020204" charset="-122"/>
                <a:cs typeface="微软雅黑" panose="020B0503020204020204" charset="-122"/>
              </a:rPr>
              <a:t>。自行举办</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 5 桌及以上</a:t>
            </a:r>
            <a:r>
              <a:rPr lang="zh-CN" altLang="en-US" sz="1000">
                <a:solidFill>
                  <a:schemeClr val="tx1"/>
                </a:solidFill>
                <a:latin typeface="微软雅黑" panose="020B0503020204020204" charset="-122"/>
                <a:ea typeface="微软雅黑" panose="020B0503020204020204" charset="-122"/>
                <a:cs typeface="微软雅黑" panose="020B0503020204020204" charset="-122"/>
              </a:rPr>
              <a:t>宴会等聚餐活动的，须 向属地社区居委会或村委会报备。</a:t>
            </a:r>
            <a:endParaRPr lang="zh-CN" altLang="en-US" sz="1000">
              <a:solidFill>
                <a:schemeClr val="tx1"/>
              </a:solidFill>
              <a:latin typeface="微软雅黑" panose="020B0503020204020204" charset="-122"/>
              <a:ea typeface="微软雅黑" panose="020B0503020204020204" charset="-122"/>
              <a:cs typeface="微软雅黑" panose="020B0503020204020204" charset="-122"/>
            </a:endParaRPr>
          </a:p>
          <a:p>
            <a:pPr marL="171450" indent="-171450">
              <a:lnSpc>
                <a:spcPct val="200000"/>
              </a:lnSpc>
              <a:buFont typeface="Wingdings" panose="05000000000000000000" charset="0"/>
              <a:buChar char="u"/>
            </a:pP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会议、培训</a:t>
            </a:r>
            <a:r>
              <a:rPr lang="zh-CN" altLang="en-US" sz="1000">
                <a:latin typeface="微软雅黑" panose="020B0503020204020204" charset="-122"/>
                <a:ea typeface="微软雅黑" panose="020B0503020204020204" charset="-122"/>
                <a:cs typeface="微软雅黑" panose="020B0503020204020204" charset="-122"/>
              </a:rPr>
              <a:t>等活动遵循“谁举办、谁负责”、</a:t>
            </a:r>
            <a:r>
              <a:rPr lang="en-US" altLang="zh-CN" sz="1000">
                <a:latin typeface="微软雅黑" panose="020B0503020204020204" charset="-122"/>
                <a:ea typeface="微软雅黑" panose="020B0503020204020204" charset="-122"/>
                <a:cs typeface="微软雅黑" panose="020B0503020204020204" charset="-122"/>
              </a:rPr>
              <a:t>“</a:t>
            </a:r>
            <a:r>
              <a:rPr lang="zh-CN" altLang="en-US" sz="1000">
                <a:latin typeface="微软雅黑" panose="020B0503020204020204" charset="-122"/>
                <a:ea typeface="微软雅黑" panose="020B0503020204020204" charset="-122"/>
                <a:cs typeface="微软雅黑" panose="020B0503020204020204" charset="-122"/>
              </a:rPr>
              <a:t>一会一案</a:t>
            </a:r>
            <a:r>
              <a:rPr lang="en-US" altLang="zh-CN" sz="1000">
                <a:latin typeface="微软雅黑" panose="020B0503020204020204" charset="-122"/>
                <a:ea typeface="微软雅黑" panose="020B0503020204020204" charset="-122"/>
                <a:cs typeface="微软雅黑" panose="020B0503020204020204" charset="-122"/>
              </a:rPr>
              <a:t>”</a:t>
            </a:r>
            <a:r>
              <a:rPr lang="zh-CN" altLang="en-US" sz="1000">
                <a:latin typeface="微软雅黑" panose="020B0503020204020204" charset="-122"/>
                <a:ea typeface="微软雅黑" panose="020B0503020204020204" charset="-122"/>
                <a:cs typeface="微软雅黑" panose="020B0503020204020204" charset="-122"/>
              </a:rPr>
              <a:t>的原则，尽量以线上方式举行，确需线下举办的，要严格履行审批报备程序，制定防控方案，落实防控措施，控制人数。</a:t>
            </a:r>
            <a:endParaRPr lang="zh-CN" altLang="en-US" sz="1000">
              <a:latin typeface="微软雅黑" panose="020B0503020204020204" charset="-122"/>
              <a:ea typeface="微软雅黑" panose="020B0503020204020204" charset="-122"/>
              <a:cs typeface="微软雅黑" panose="020B0503020204020204" charset="-122"/>
            </a:endParaRPr>
          </a:p>
          <a:p>
            <a:pPr marL="171450" indent="-171450">
              <a:lnSpc>
                <a:spcPct val="200000"/>
              </a:lnSpc>
              <a:buFont typeface="Wingdings" panose="05000000000000000000" charset="0"/>
              <a:buChar char="u"/>
            </a:pP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50 人以上</a:t>
            </a:r>
            <a:r>
              <a:rPr lang="zh-CN" altLang="en-US" sz="1000">
                <a:latin typeface="微软雅黑" panose="020B0503020204020204" charset="-122"/>
                <a:ea typeface="微软雅黑" panose="020B0503020204020204" charset="-122"/>
                <a:cs typeface="微软雅黑" panose="020B0503020204020204" charset="-122"/>
              </a:rPr>
              <a:t>会议、培训等活动应制定防控方案，</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100 人以上</a:t>
            </a:r>
            <a:r>
              <a:rPr lang="zh-CN" altLang="en-US" sz="1000">
                <a:latin typeface="微软雅黑" panose="020B0503020204020204" charset="-122"/>
                <a:ea typeface="微软雅黑" panose="020B0503020204020204" charset="-122"/>
                <a:cs typeface="微软雅黑" panose="020B0503020204020204" charset="-122"/>
              </a:rPr>
              <a:t>跨地市会议需报设区的市领导小组（指挥部）批准。</a:t>
            </a:r>
            <a:endParaRPr lang="zh-CN" altLang="en-US" sz="1000">
              <a:latin typeface="微软雅黑" panose="020B0503020204020204" charset="-122"/>
              <a:ea typeface="微软雅黑" panose="020B0503020204020204" charset="-122"/>
              <a:cs typeface="微软雅黑" panose="020B0503020204020204" charset="-122"/>
            </a:endParaRPr>
          </a:p>
          <a:p>
            <a:pPr marL="171450" indent="-171450">
              <a:lnSpc>
                <a:spcPct val="200000"/>
              </a:lnSpc>
              <a:buFont typeface="Wingdings" panose="05000000000000000000" charset="0"/>
              <a:buChar char="u"/>
            </a:pPr>
            <a:r>
              <a:rPr lang="zh-CN" altLang="en-US" sz="1000">
                <a:latin typeface="微软雅黑" panose="020B0503020204020204" charset="-122"/>
                <a:ea typeface="微软雅黑" panose="020B0503020204020204" charset="-122"/>
                <a:cs typeface="微软雅黑" panose="020B0503020204020204" charset="-122"/>
              </a:rPr>
              <a:t>跨地市的会议，会期</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不超过 1 天</a:t>
            </a:r>
            <a:r>
              <a:rPr lang="zh-CN" altLang="en-US" sz="1000">
                <a:latin typeface="微软雅黑" panose="020B0503020204020204" charset="-122"/>
                <a:ea typeface="微软雅黑" panose="020B0503020204020204" charset="-122"/>
                <a:cs typeface="微软雅黑" panose="020B0503020204020204" charset="-122"/>
              </a:rPr>
              <a:t>的，所有参会人员持 48 小时内核酸检测阴性证明参会；会期</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超过 1 天</a:t>
            </a:r>
            <a:r>
              <a:rPr lang="zh-CN" altLang="en-US" sz="1000">
                <a:latin typeface="微软雅黑" panose="020B0503020204020204" charset="-122"/>
                <a:ea typeface="微软雅黑" panose="020B0503020204020204" charset="-122"/>
                <a:cs typeface="微软雅黑" panose="020B0503020204020204" charset="-122"/>
              </a:rPr>
              <a:t>的，所有参会人员持 48 小时内核酸检测阴性证明，报到时再进行 1 次核酸检测；对会期</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超过</a:t>
            </a:r>
            <a:r>
              <a:rPr lang="en-US" altLang="zh-CN" sz="1000" b="1">
                <a:solidFill>
                  <a:srgbClr val="FF0000"/>
                </a:solidFill>
                <a:latin typeface="微软雅黑" panose="020B0503020204020204" charset="-122"/>
                <a:ea typeface="微软雅黑" panose="020B0503020204020204" charset="-122"/>
                <a:cs typeface="微软雅黑" panose="020B0503020204020204" charset="-122"/>
              </a:rPr>
              <a:t>2</a:t>
            </a:r>
            <a:r>
              <a:rPr lang="zh-CN" altLang="en-US" sz="1000" b="1">
                <a:solidFill>
                  <a:srgbClr val="FF0000"/>
                </a:solidFill>
                <a:latin typeface="微软雅黑" panose="020B0503020204020204" charset="-122"/>
                <a:ea typeface="微软雅黑" panose="020B0503020204020204" charset="-122"/>
                <a:cs typeface="微软雅黑" panose="020B0503020204020204" charset="-122"/>
              </a:rPr>
              <a:t>天且不实行封闭式管理</a:t>
            </a:r>
            <a:r>
              <a:rPr lang="zh-CN" altLang="en-US" sz="1000">
                <a:latin typeface="微软雅黑" panose="020B0503020204020204" charset="-122"/>
                <a:ea typeface="微软雅黑" panose="020B0503020204020204" charset="-122"/>
                <a:cs typeface="微软雅黑" panose="020B0503020204020204" charset="-122"/>
              </a:rPr>
              <a:t>的，会议期间再进行 1 次核酸检测。</a:t>
            </a:r>
            <a:endParaRPr lang="zh-CN" altLang="en-US" sz="1000">
              <a:latin typeface="微软雅黑" panose="020B0503020204020204" charset="-122"/>
              <a:ea typeface="微软雅黑" panose="020B0503020204020204" charset="-122"/>
              <a:cs typeface="微软雅黑" panose="020B0503020204020204" charset="-122"/>
            </a:endParaRPr>
          </a:p>
          <a:p>
            <a:pPr marL="171450" indent="-171450">
              <a:lnSpc>
                <a:spcPct val="200000"/>
              </a:lnSpc>
              <a:buFont typeface="Wingdings" panose="05000000000000000000" charset="0"/>
              <a:buChar char="u"/>
            </a:pPr>
            <a:r>
              <a:rPr lang="zh-CN" altLang="en-US" sz="1000">
                <a:latin typeface="微软雅黑" panose="020B0503020204020204" charset="-122"/>
                <a:ea typeface="微软雅黑" panose="020B0503020204020204" charset="-122"/>
                <a:cs typeface="微软雅黑" panose="020B0503020204020204" charset="-122"/>
              </a:rPr>
              <a:t>在本地市范围内举办的 300 人以上、会期（自会议报到起至会议结束）超过 1 天的会议活动应进行全员核酸检测。</a:t>
            </a:r>
            <a:endParaRPr lang="zh-CN" altLang="en-US" sz="1000">
              <a:latin typeface="微软雅黑" panose="020B0503020204020204" charset="-122"/>
              <a:ea typeface="微软雅黑" panose="020B0503020204020204" charset="-122"/>
              <a:cs typeface="微软雅黑" panose="020B0503020204020204" charset="-122"/>
            </a:endParaRPr>
          </a:p>
          <a:p>
            <a:pPr marL="171450" indent="-171450">
              <a:lnSpc>
                <a:spcPct val="200000"/>
              </a:lnSpc>
              <a:buFont typeface="Wingdings" panose="05000000000000000000" charset="0"/>
              <a:buChar char="u"/>
            </a:pPr>
            <a:r>
              <a:rPr lang="zh-CN" altLang="en-US" sz="1000">
                <a:latin typeface="微软雅黑" panose="020B0503020204020204" charset="-122"/>
                <a:ea typeface="微软雅黑" panose="020B0503020204020204" charset="-122"/>
                <a:cs typeface="微软雅黑" panose="020B0503020204020204" charset="-122"/>
              </a:rPr>
              <a:t>做好会场清洁消毒、通风、放置一次性医用口罩、免洗手消毒液、电梯及卫生间消毒。</a:t>
            </a:r>
            <a:endParaRPr lang="zh-CN" altLang="en-US" sz="1000">
              <a:latin typeface="微软雅黑" panose="020B0503020204020204" charset="-122"/>
              <a:ea typeface="微软雅黑" panose="020B0503020204020204" charset="-122"/>
              <a:cs typeface="微软雅黑" panose="020B0503020204020204" charset="-122"/>
            </a:endParaRPr>
          </a:p>
          <a:p>
            <a:pPr marL="171450" indent="-171450">
              <a:lnSpc>
                <a:spcPct val="200000"/>
              </a:lnSpc>
              <a:buFont typeface="Wingdings" panose="05000000000000000000" charset="0"/>
              <a:buChar char="u"/>
            </a:pPr>
            <a:r>
              <a:rPr lang="zh-CN" altLang="en-US" sz="1000">
                <a:latin typeface="微软雅黑" panose="020B0503020204020204" charset="-122"/>
                <a:ea typeface="微软雅黑" panose="020B0503020204020204" charset="-122"/>
                <a:cs typeface="微软雅黑" panose="020B0503020204020204" charset="-122"/>
              </a:rPr>
              <a:t>各环节均要核验健康码，健康码显示黄码、红码人员不得入内，并立即向当地疫情防控部门报告。</a:t>
            </a:r>
            <a:endParaRPr lang="zh-CN" altLang="en-US" sz="1000">
              <a:latin typeface="微软雅黑" panose="020B0503020204020204" charset="-122"/>
              <a:ea typeface="微软雅黑" panose="020B0503020204020204" charset="-122"/>
              <a:cs typeface="微软雅黑" panose="020B0503020204020204" charset="-122"/>
            </a:endParaRPr>
          </a:p>
          <a:p>
            <a:pPr marL="171450" indent="-171450">
              <a:lnSpc>
                <a:spcPct val="200000"/>
              </a:lnSpc>
              <a:buFont typeface="Wingdings" panose="05000000000000000000" charset="0"/>
              <a:buChar char="u"/>
            </a:pPr>
            <a:r>
              <a:rPr lang="zh-CN" altLang="en-US" sz="1000">
                <a:latin typeface="微软雅黑" panose="020B0503020204020204" charset="-122"/>
                <a:ea typeface="微软雅黑" panose="020B0503020204020204" charset="-122"/>
                <a:cs typeface="微软雅黑" panose="020B0503020204020204" charset="-122"/>
              </a:rPr>
              <a:t>会前</a:t>
            </a:r>
            <a:r>
              <a:rPr lang="en-US" altLang="zh-CN" sz="1000">
                <a:latin typeface="微软雅黑" panose="020B0503020204020204" charset="-122"/>
                <a:ea typeface="微软雅黑" panose="020B0503020204020204" charset="-122"/>
                <a:cs typeface="微软雅黑" panose="020B0503020204020204" charset="-122"/>
              </a:rPr>
              <a:t>7</a:t>
            </a:r>
            <a:r>
              <a:rPr lang="zh-CN" altLang="en-US" sz="1000">
                <a:latin typeface="微软雅黑" panose="020B0503020204020204" charset="-122"/>
                <a:ea typeface="微软雅黑" panose="020B0503020204020204" charset="-122"/>
                <a:cs typeface="微软雅黑" panose="020B0503020204020204" charset="-122"/>
              </a:rPr>
              <a:t>天、会议期间每天都要做好参会人员健康排查，报到时做好会议人员健康登记，严格落实会场实名签到，以便必要时开展追踪监测。</a:t>
            </a:r>
            <a:endParaRPr lang="zh-CN" altLang="en-US" sz="1000">
              <a:latin typeface="微软雅黑" panose="020B0503020204020204" charset="-122"/>
              <a:ea typeface="微软雅黑" panose="020B0503020204020204" charset="-122"/>
              <a:cs typeface="微软雅黑" panose="020B0503020204020204" charset="-122"/>
            </a:endParaRPr>
          </a:p>
          <a:p>
            <a:pPr marL="171450" indent="-171450">
              <a:lnSpc>
                <a:spcPct val="200000"/>
              </a:lnSpc>
              <a:buFont typeface="Wingdings" panose="05000000000000000000" charset="0"/>
              <a:buChar char="u"/>
            </a:pPr>
            <a:r>
              <a:rPr lang="zh-CN" altLang="en-US" sz="1000">
                <a:latin typeface="微软雅黑" panose="020B0503020204020204" charset="-122"/>
                <a:ea typeface="微软雅黑" panose="020B0503020204020204" charset="-122"/>
                <a:cs typeface="微软雅黑" panose="020B0503020204020204" charset="-122"/>
              </a:rPr>
              <a:t>100 人以上和会期 1 天以上的会议活动，要设置临时留 观点，留观点需避开人员出入必经通道和集中活动场所。如多 人同时出现异常时，应各自单间隔离。</a:t>
            </a:r>
            <a:endParaRPr lang="zh-CN" altLang="en-US" sz="1000">
              <a:latin typeface="微软雅黑" panose="020B0503020204020204" charset="-122"/>
              <a:ea typeface="微软雅黑" panose="020B0503020204020204" charset="-122"/>
              <a:cs typeface="微软雅黑" panose="020B0503020204020204" charset="-122"/>
            </a:endParaRPr>
          </a:p>
        </p:txBody>
      </p:sp>
      <p:pic>
        <p:nvPicPr>
          <p:cNvPr id="5123" name="图片 9" descr="绿色"/>
          <p:cNvPicPr>
            <a:picLocks noChangeAspect="1"/>
          </p:cNvPicPr>
          <p:nvPr>
            <p:custDataLst>
              <p:tags r:id="rId1"/>
            </p:custDataLst>
          </p:nvPr>
        </p:nvPicPr>
        <p:blipFill>
          <a:blip r:embed="rId2"/>
          <a:srcRect r="37779"/>
          <a:stretch>
            <a:fillRect/>
          </a:stretch>
        </p:blipFill>
        <p:spPr>
          <a:xfrm>
            <a:off x="206375" y="207963"/>
            <a:ext cx="2286000" cy="539750"/>
          </a:xfrm>
          <a:prstGeom prst="rect">
            <a:avLst/>
          </a:prstGeom>
          <a:noFill/>
          <a:ln w="9525">
            <a:noFill/>
          </a:ln>
        </p:spPr>
      </p:pic>
      <p:sp>
        <p:nvSpPr>
          <p:cNvPr id="3" name="文本框 2"/>
          <p:cNvSpPr txBox="1"/>
          <p:nvPr/>
        </p:nvSpPr>
        <p:spPr>
          <a:xfrm>
            <a:off x="2286000" y="690245"/>
            <a:ext cx="4572000" cy="337185"/>
          </a:xfrm>
          <a:prstGeom prst="rect">
            <a:avLst/>
          </a:prstGeom>
          <a:noFill/>
        </p:spPr>
        <p:txBody>
          <a:bodyPr wrap="square" rtlCol="0" anchor="t">
            <a:spAutoFit/>
          </a:bodyPr>
          <a:lstStyle/>
          <a:p>
            <a:pPr algn="ctr"/>
            <a:r>
              <a:rPr lang="zh-CN" altLang="en-US" sz="1600" b="1">
                <a:latin typeface="微软雅黑" panose="020B0503020204020204" charset="-122"/>
                <a:ea typeface="微软雅黑" panose="020B0503020204020204" charset="-122"/>
              </a:rPr>
              <a:t>强化重点场所和单位疫情防控</a:t>
            </a:r>
            <a:endParaRPr lang="zh-CN" altLang="en-US" sz="1600" b="1">
              <a:latin typeface="微软雅黑" panose="020B0503020204020204" charset="-122"/>
              <a:ea typeface="微软雅黑" panose="020B050302020402020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40" name="Text Placeholder 20"/>
          <p:cNvSpPr>
            <a:spLocks noGrp="1"/>
          </p:cNvSpPr>
          <p:nvPr/>
        </p:nvSpPr>
        <p:spPr>
          <a:xfrm>
            <a:off x="1509713" y="1546225"/>
            <a:ext cx="6126163" cy="1479550"/>
          </a:xfrm>
          <a:prstGeom prst="rect">
            <a:avLst/>
          </a:prstGeom>
        </p:spPr>
        <p:txBody>
          <a:bodyPr lIns="0" tIns="0" rIns="0" bIns="0"/>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微软雅黑 Light" panose="020B0502040204020203" pitchFamily="34" charset="-122"/>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微软雅黑 Light" panose="020B0502040204020203" pitchFamily="34" charset="-122"/>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微软雅黑 Light" panose="020B0502040204020203" pitchFamily="34" charset="-122"/>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微软雅黑 Light" panose="020B0502040204020203" pitchFamily="34" charset="-122"/>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微软雅黑 Light" panose="020B0502040204020203" pitchFamily="34" charset="-122"/>
              </a:defRPr>
            </a:lvl5pPr>
          </a:lstStyle>
          <a:p>
            <a:pPr marL="0" lvl="0" indent="0" algn="ctr" eaLnBrk="1" hangingPunct="1">
              <a:lnSpc>
                <a:spcPct val="150000"/>
              </a:lnSpc>
              <a:spcBef>
                <a:spcPct val="0"/>
              </a:spcBef>
              <a:buFontTx/>
              <a:buNone/>
            </a:pPr>
            <a:r>
              <a:rPr lang="en-US" altLang="zh-CN" sz="2800" b="1">
                <a:solidFill>
                  <a:srgbClr val="314672"/>
                </a:solidFill>
                <a:latin typeface="宋体" panose="02010600030101010101" pitchFamily="2" charset="-122"/>
                <a:ea typeface="微软雅黑" panose="020B0503020204020204" charset="-122"/>
                <a:sym typeface="+mn-ea"/>
              </a:rPr>
              <a:t>《</a:t>
            </a:r>
            <a:r>
              <a:rPr lang="zh-CN" altLang="en-US" sz="2800" b="1">
                <a:solidFill>
                  <a:srgbClr val="314672"/>
                </a:solidFill>
                <a:latin typeface="宋体" panose="02010600030101010101" pitchFamily="2" charset="-122"/>
                <a:ea typeface="微软雅黑" panose="020B0503020204020204" charset="-122"/>
                <a:sym typeface="+mn-ea"/>
              </a:rPr>
              <a:t>聊城市新冠肺炎本土疫情处置方案（第五版）</a:t>
            </a:r>
            <a:r>
              <a:rPr lang="en-US" altLang="zh-CN" sz="2800" b="1">
                <a:solidFill>
                  <a:srgbClr val="314672"/>
                </a:solidFill>
                <a:latin typeface="宋体" panose="02010600030101010101" pitchFamily="2" charset="-122"/>
                <a:ea typeface="微软雅黑" panose="020B0503020204020204" charset="-122"/>
                <a:sym typeface="+mn-ea"/>
              </a:rPr>
              <a:t>》</a:t>
            </a:r>
            <a:r>
              <a:rPr lang="zh-CN" altLang="en-US" sz="2800" b="1" dirty="0">
                <a:solidFill>
                  <a:srgbClr val="314672"/>
                </a:solidFill>
                <a:latin typeface="宋体" panose="02010600030101010101" pitchFamily="2" charset="-122"/>
                <a:ea typeface="微软雅黑" panose="020B0503020204020204" charset="-122"/>
                <a:sym typeface="+mn-ea"/>
              </a:rPr>
              <a:t>内容要点</a:t>
            </a:r>
            <a:endParaRPr lang="zh-CN" altLang="en-US" sz="2800" b="1" dirty="0">
              <a:solidFill>
                <a:srgbClr val="314672"/>
              </a:solidFill>
              <a:latin typeface="宋体" panose="02010600030101010101" pitchFamily="2" charset="-122"/>
              <a:ea typeface="微软雅黑" panose="020B0503020204020204"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바닥글 개체 틀 3"/>
          <p:cNvSpPr>
            <a:spLocks noGrp="1"/>
          </p:cNvSpPr>
          <p:nvPr/>
        </p:nvSpPr>
        <p:spPr>
          <a:xfrm>
            <a:off x="0" y="4914900"/>
            <a:ext cx="9144000" cy="228600"/>
          </a:xfrm>
          <a:prstGeom prst="rect">
            <a:avLst/>
          </a:prstGeom>
        </p:spPr>
        <p:txBody>
          <a:bodyPr lIns="0" tIns="0" rIns="0" bIns="0" anchor="ctr"/>
          <a:lstStyle>
            <a:defPPr>
              <a:defRPr lang="en-US"/>
            </a:defPPr>
            <a:lvl1pPr marL="0" algn="l" defTabSz="914400" rtl="0" eaLnBrk="1" latinLnBrk="0" hangingPunct="1">
              <a:defRPr lang="en-US" sz="900" b="0" kern="1200" spc="0" baseline="0" dirty="0" smtClean="0">
                <a:solidFill>
                  <a:srgbClr val="FFFFFF">
                    <a:alpha val="30000"/>
                  </a:srgbClr>
                </a:solidFill>
                <a:latin typeface="Arial" panose="020B0604020202020204" pitchFamily="34" charset="0"/>
                <a:ea typeface="Arial" panose="020B0604020202020204" pitchFamily="34" charset="0"/>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Arial" panose="020B0604020202020204" pitchFamily="34" charset="0"/>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rPr>
              <a:t>© LIAOCHENG PEOPLE’S HOSPITAL 2022</a:t>
            </a:r>
            <a:endParaRPr kumimoji="0" lang="en-US" altLang="en-US" sz="800" b="0" i="0" u="none" strike="noStrike" kern="1200" cap="none" spc="0" normalizeH="0" baseline="0" noProof="0">
              <a:ln>
                <a:noFill/>
              </a:ln>
              <a:solidFill>
                <a:schemeClr val="tx1">
                  <a:lumMod val="50000"/>
                  <a:lumOff val="50000"/>
                </a:schemeClr>
              </a:solidFill>
              <a:effectLst/>
              <a:uLnTx/>
              <a:uFillTx/>
              <a:latin typeface="宋体" panose="02010600030101010101" pitchFamily="2" charset="-122"/>
              <a:ea typeface="微软雅黑" panose="020B0503020204020204" charset="-122"/>
              <a:cs typeface="等线" panose="02010600030101010101" pitchFamily="2" charset="-122"/>
            </a:endParaRPr>
          </a:p>
        </p:txBody>
      </p:sp>
      <p:pic>
        <p:nvPicPr>
          <p:cNvPr id="27651" name="图片 9" descr="绿色"/>
          <p:cNvPicPr>
            <a:picLocks noChangeAspect="1"/>
          </p:cNvPicPr>
          <p:nvPr/>
        </p:nvPicPr>
        <p:blipFill>
          <a:blip r:embed="rId1"/>
          <a:srcRect r="37779"/>
          <a:stretch>
            <a:fillRect/>
          </a:stretch>
        </p:blipFill>
        <p:spPr>
          <a:xfrm>
            <a:off x="206375" y="207963"/>
            <a:ext cx="2286000" cy="539750"/>
          </a:xfrm>
          <a:prstGeom prst="rect">
            <a:avLst/>
          </a:prstGeom>
          <a:noFill/>
          <a:ln w="9525">
            <a:noFill/>
          </a:ln>
        </p:spPr>
      </p:pic>
      <p:sp>
        <p:nvSpPr>
          <p:cNvPr id="3" name="文本框 2"/>
          <p:cNvSpPr txBox="1"/>
          <p:nvPr/>
        </p:nvSpPr>
        <p:spPr>
          <a:xfrm>
            <a:off x="2286000" y="690245"/>
            <a:ext cx="4572000" cy="460375"/>
          </a:xfrm>
          <a:prstGeom prst="rect">
            <a:avLst/>
          </a:prstGeom>
          <a:noFill/>
        </p:spPr>
        <p:txBody>
          <a:bodyPr wrap="square" rtlCol="0" anchor="t">
            <a:spAutoFit/>
          </a:bodyPr>
          <a:lstStyle/>
          <a:p>
            <a:pPr algn="ctr"/>
            <a:r>
              <a:rPr lang="zh-CN" altLang="en-US" sz="2400" b="1">
                <a:latin typeface="微软雅黑" panose="020B0503020204020204" charset="-122"/>
                <a:ea typeface="微软雅黑" panose="020B0503020204020204" charset="-122"/>
              </a:rPr>
              <a:t>疫情处置重点环节及措施</a:t>
            </a:r>
            <a:endParaRPr lang="zh-CN" altLang="en-US" sz="2400" b="1">
              <a:latin typeface="微软雅黑" panose="020B0503020204020204" charset="-122"/>
              <a:ea typeface="微软雅黑" panose="020B0503020204020204" charset="-122"/>
            </a:endParaRPr>
          </a:p>
        </p:txBody>
      </p:sp>
      <p:sp>
        <p:nvSpPr>
          <p:cNvPr id="4" name="文本框 3"/>
          <p:cNvSpPr txBox="1"/>
          <p:nvPr/>
        </p:nvSpPr>
        <p:spPr>
          <a:xfrm>
            <a:off x="906145" y="1221740"/>
            <a:ext cx="7331710" cy="3153410"/>
          </a:xfrm>
          <a:prstGeom prst="rect">
            <a:avLst/>
          </a:prstGeom>
          <a:noFill/>
        </p:spPr>
        <p:txBody>
          <a:bodyPr wrap="square" rtlCol="0" anchor="t">
            <a:spAutoFit/>
          </a:bodyPr>
          <a:lstStyle/>
          <a:p>
            <a:pPr>
              <a:lnSpc>
                <a:spcPct val="200000"/>
              </a:lnSpc>
            </a:pPr>
            <a:r>
              <a:rPr lang="zh-CN" altLang="en-US" sz="1600" b="1" dirty="0">
                <a:latin typeface="微软雅黑" panose="020B0503020204020204" charset="-122"/>
                <a:ea typeface="微软雅黑" panose="020B0503020204020204" charset="-122"/>
                <a:cs typeface="微软雅黑" panose="020B0503020204020204" charset="-122"/>
              </a:rPr>
              <a:t>（一）应急指挥体系迅速响应</a:t>
            </a:r>
            <a:endParaRPr lang="zh-CN" altLang="en-US" sz="1600" b="1" dirty="0">
              <a:latin typeface="微软雅黑" panose="020B0503020204020204" charset="-122"/>
              <a:ea typeface="微软雅黑" panose="020B0503020204020204" charset="-122"/>
              <a:cs typeface="微软雅黑" panose="020B0503020204020204" charset="-122"/>
            </a:endParaRPr>
          </a:p>
          <a:p>
            <a:pPr>
              <a:lnSpc>
                <a:spcPct val="200000"/>
              </a:lnSpc>
            </a:pPr>
            <a:r>
              <a:rPr lang="zh-CN" altLang="en-US" sz="1600" b="1" dirty="0">
                <a:latin typeface="微软雅黑" panose="020B0503020204020204" charset="-122"/>
                <a:ea typeface="微软雅黑" panose="020B0503020204020204" charset="-122"/>
                <a:cs typeface="微软雅黑" panose="020B0503020204020204" charset="-122"/>
              </a:rPr>
              <a:t>（二）疫情报告与初步处置</a:t>
            </a:r>
            <a:endParaRPr lang="zh-CN" altLang="en-US" sz="1600" b="1"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1000" dirty="0">
                <a:latin typeface="微软雅黑" panose="020B0503020204020204" charset="-122"/>
                <a:ea typeface="微软雅黑" panose="020B0503020204020204" charset="-122"/>
                <a:cs typeface="微软雅黑" panose="020B0503020204020204" charset="-122"/>
              </a:rPr>
              <a:t>发现核酸检测初筛阳性人员要第一时间落实人员管控等初步处置措施，并在出具检测结果后</a:t>
            </a:r>
            <a:r>
              <a:rPr lang="zh-CN" altLang="en-US" sz="1000" b="1" dirty="0">
                <a:solidFill>
                  <a:srgbClr val="FF0000"/>
                </a:solidFill>
                <a:latin typeface="微软雅黑" panose="020B0503020204020204" charset="-122"/>
                <a:ea typeface="微软雅黑" panose="020B0503020204020204" charset="-122"/>
                <a:cs typeface="微软雅黑" panose="020B0503020204020204" charset="-122"/>
              </a:rPr>
              <a:t> 2 小时内</a:t>
            </a:r>
            <a:r>
              <a:rPr lang="zh-CN" altLang="en-US" sz="1000" dirty="0">
                <a:latin typeface="微软雅黑" panose="020B0503020204020204" charset="-122"/>
                <a:ea typeface="微软雅黑" panose="020B0503020204020204" charset="-122"/>
                <a:cs typeface="微软雅黑" panose="020B0503020204020204" charset="-122"/>
              </a:rPr>
              <a:t>通过中国疾病预防控制信息系统“初筛阳性”模块报告。经确诊后应在 </a:t>
            </a:r>
            <a:r>
              <a:rPr lang="zh-CN" altLang="en-US" sz="1000" b="1" dirty="0">
                <a:solidFill>
                  <a:srgbClr val="FF0000"/>
                </a:solidFill>
                <a:latin typeface="微软雅黑" panose="020B0503020204020204" charset="-122"/>
                <a:ea typeface="微软雅黑" panose="020B0503020204020204" charset="-122"/>
                <a:cs typeface="微软雅黑" panose="020B0503020204020204" charset="-122"/>
              </a:rPr>
              <a:t>2 小时内</a:t>
            </a:r>
            <a:r>
              <a:rPr lang="zh-CN" altLang="en-US" sz="1000" dirty="0">
                <a:latin typeface="微软雅黑" panose="020B0503020204020204" charset="-122"/>
                <a:ea typeface="微软雅黑" panose="020B0503020204020204" charset="-122"/>
                <a:cs typeface="微软雅黑" panose="020B0503020204020204" charset="-122"/>
              </a:rPr>
              <a:t>通过中国疾病预防控制信息系统和疫情报告小程序进行网络直报。</a:t>
            </a:r>
            <a:r>
              <a:rPr lang="zh-CN" altLang="en-US" sz="1000" b="1" dirty="0">
                <a:solidFill>
                  <a:srgbClr val="FF0000"/>
                </a:solidFill>
                <a:latin typeface="微软雅黑" panose="020B0503020204020204" charset="-122"/>
                <a:ea typeface="微软雅黑" panose="020B0503020204020204" charset="-122"/>
                <a:cs typeface="微软雅黑" panose="020B0503020204020204" charset="-122"/>
                <a:sym typeface="+mn-ea"/>
              </a:rPr>
              <a:t>初筛阳性人员信息不对外发布</a:t>
            </a:r>
            <a:r>
              <a:rPr lang="zh-CN" altLang="en-US" sz="1000" dirty="0">
                <a:solidFill>
                  <a:schemeClr val="tx1"/>
                </a:solidFill>
                <a:latin typeface="微软雅黑" panose="020B0503020204020204" charset="-122"/>
                <a:ea typeface="微软雅黑" panose="020B0503020204020204" charset="-122"/>
                <a:cs typeface="微软雅黑" panose="020B0503020204020204" charset="-122"/>
                <a:sym typeface="+mn-ea"/>
              </a:rPr>
              <a:t>。</a:t>
            </a:r>
            <a:endParaRPr lang="zh-CN" altLang="en-US" sz="1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1000" dirty="0">
                <a:latin typeface="微软雅黑" panose="020B0503020204020204" charset="-122"/>
                <a:ea typeface="微软雅黑" panose="020B0503020204020204" charset="-122"/>
                <a:cs typeface="微软雅黑" panose="020B0503020204020204" charset="-122"/>
              </a:rPr>
              <a:t>发现初筛阳性结果后，要</a:t>
            </a:r>
            <a:r>
              <a:rPr lang="zh-CN" altLang="en-US" sz="1000" b="1" dirty="0">
                <a:solidFill>
                  <a:srgbClr val="FF0000"/>
                </a:solidFill>
                <a:latin typeface="微软雅黑" panose="020B0503020204020204" charset="-122"/>
                <a:ea typeface="微软雅黑" panose="020B0503020204020204" charset="-122"/>
                <a:cs typeface="微软雅黑" panose="020B0503020204020204" charset="-122"/>
              </a:rPr>
              <a:t>立即核准</a:t>
            </a:r>
            <a:r>
              <a:rPr lang="zh-CN" altLang="en-US" sz="1000" dirty="0">
                <a:latin typeface="微软雅黑" panose="020B0503020204020204" charset="-122"/>
                <a:ea typeface="微软雅黑" panose="020B0503020204020204" charset="-122"/>
                <a:cs typeface="微软雅黑" panose="020B0503020204020204" charset="-122"/>
              </a:rPr>
              <a:t>初筛阳性人员姓名、住址、当前所在地点、电话号码和身份证号（无身份证的，核准监护人身份证号）等信息，第一时间通知初筛阳性人员</a:t>
            </a:r>
            <a:r>
              <a:rPr lang="zh-CN" altLang="en-US" sz="1000" b="1" dirty="0">
                <a:solidFill>
                  <a:srgbClr val="FF0000"/>
                </a:solidFill>
                <a:latin typeface="微软雅黑" panose="020B0503020204020204" charset="-122"/>
                <a:ea typeface="微软雅黑" panose="020B0503020204020204" charset="-122"/>
                <a:cs typeface="微软雅黑" panose="020B0503020204020204" charset="-122"/>
              </a:rPr>
              <a:t>就地静止并戴好口</a:t>
            </a:r>
            <a:r>
              <a:rPr lang="zh-CN" altLang="en-US" sz="1000" b="1" dirty="0" smtClean="0">
                <a:solidFill>
                  <a:srgbClr val="FF0000"/>
                </a:solidFill>
                <a:latin typeface="微软雅黑" panose="020B0503020204020204" charset="-122"/>
                <a:ea typeface="微软雅黑" panose="020B0503020204020204" charset="-122"/>
                <a:cs typeface="微软雅黑" panose="020B0503020204020204" charset="-122"/>
              </a:rPr>
              <a:t>罩，</a:t>
            </a:r>
            <a:r>
              <a:rPr lang="zh-CN" altLang="en-US" sz="1000" b="1" dirty="0" smtClean="0">
                <a:latin typeface="微软雅黑" panose="020B0503020204020204" charset="-122"/>
                <a:ea typeface="微软雅黑" panose="020B0503020204020204" charset="-122"/>
                <a:cs typeface="微软雅黑" panose="020B0503020204020204" charset="-122"/>
              </a:rPr>
              <a:t>通知</a:t>
            </a:r>
            <a:r>
              <a:rPr lang="zh-CN" altLang="en-US" sz="1000" dirty="0" smtClean="0">
                <a:latin typeface="微软雅黑" panose="020B0503020204020204" charset="-122"/>
                <a:ea typeface="微软雅黑" panose="020B0503020204020204" charset="-122"/>
                <a:cs typeface="微软雅黑" panose="020B0503020204020204" charset="-122"/>
              </a:rPr>
              <a:t>社</a:t>
            </a:r>
            <a:r>
              <a:rPr lang="zh-CN" altLang="en-US" sz="1000" dirty="0">
                <a:latin typeface="微软雅黑" panose="020B0503020204020204" charset="-122"/>
                <a:ea typeface="微软雅黑" panose="020B0503020204020204" charset="-122"/>
                <a:cs typeface="微软雅黑" panose="020B0503020204020204" charset="-122"/>
              </a:rPr>
              <a:t>区管控组、基层流调队、核酸检测组对相关人员进行</a:t>
            </a:r>
            <a:r>
              <a:rPr lang="zh-CN" altLang="en-US" sz="1000" b="1" dirty="0">
                <a:solidFill>
                  <a:srgbClr val="FF0000"/>
                </a:solidFill>
                <a:latin typeface="微软雅黑" panose="020B0503020204020204" charset="-122"/>
                <a:ea typeface="微软雅黑" panose="020B0503020204020204" charset="-122"/>
                <a:cs typeface="微软雅黑" panose="020B0503020204020204" charset="-122"/>
              </a:rPr>
              <a:t>就地隔离、初步流调、单管采样</a:t>
            </a:r>
            <a:r>
              <a:rPr lang="zh-CN" altLang="en-US" sz="1000" dirty="0">
                <a:latin typeface="微软雅黑" panose="020B0503020204020204" charset="-122"/>
                <a:ea typeface="微软雅黑" panose="020B0503020204020204" charset="-122"/>
                <a:cs typeface="微软雅黑" panose="020B0503020204020204" charset="-122"/>
              </a:rPr>
              <a:t>等工</a:t>
            </a:r>
            <a:r>
              <a:rPr lang="zh-CN" altLang="en-US" sz="1000" dirty="0" smtClean="0">
                <a:latin typeface="微软雅黑" panose="020B0503020204020204" charset="-122"/>
                <a:ea typeface="微软雅黑" panose="020B0503020204020204" charset="-122"/>
                <a:cs typeface="微软雅黑" panose="020B0503020204020204" charset="-122"/>
              </a:rPr>
              <a:t>作（</a:t>
            </a:r>
            <a:r>
              <a:rPr lang="zh-CN" altLang="en-US" sz="1000" dirty="0">
                <a:latin typeface="微软雅黑" panose="020B0503020204020204" charset="-122"/>
                <a:ea typeface="微软雅黑" panose="020B0503020204020204" charset="-122"/>
                <a:cs typeface="微软雅黑" panose="020B0503020204020204" charset="-122"/>
              </a:rPr>
              <a:t>本院通知预防保健科</a:t>
            </a:r>
            <a:r>
              <a:rPr lang="zh-CN" altLang="en-US" sz="1000" dirty="0" smtClean="0">
                <a:latin typeface="微软雅黑" panose="020B0503020204020204" charset="-122"/>
                <a:ea typeface="微软雅黑" panose="020B0503020204020204" charset="-122"/>
                <a:cs typeface="微软雅黑" panose="020B0503020204020204" charset="-122"/>
              </a:rPr>
              <a:t>），</a:t>
            </a:r>
            <a:r>
              <a:rPr lang="zh-CN" altLang="en-US" sz="1000" dirty="0">
                <a:latin typeface="微软雅黑" panose="020B0503020204020204" charset="-122"/>
                <a:ea typeface="微软雅黑" panose="020B0503020204020204" charset="-122"/>
                <a:cs typeface="微软雅黑" panose="020B0503020204020204" charset="-122"/>
              </a:rPr>
              <a:t>第一时间将标本送所在县级疾控机构进行复核。对首例初筛阳性人员应进行</a:t>
            </a:r>
            <a:r>
              <a:rPr lang="zh-CN" altLang="en-US" sz="1000" b="1" dirty="0">
                <a:solidFill>
                  <a:srgbClr val="FF0000"/>
                </a:solidFill>
                <a:latin typeface="微软雅黑" panose="020B0503020204020204" charset="-122"/>
                <a:ea typeface="微软雅黑" panose="020B0503020204020204" charset="-122"/>
                <a:cs typeface="微软雅黑" panose="020B0503020204020204" charset="-122"/>
              </a:rPr>
              <a:t>鼻、咽拭子混管双采</a:t>
            </a:r>
            <a:r>
              <a:rPr lang="zh-CN" altLang="en-US" sz="1000" dirty="0">
                <a:latin typeface="微软雅黑" panose="020B0503020204020204" charset="-122"/>
                <a:ea typeface="微软雅黑" panose="020B0503020204020204" charset="-122"/>
                <a:cs typeface="微软雅黑" panose="020B0503020204020204" charset="-122"/>
              </a:rPr>
              <a:t>。</a:t>
            </a:r>
            <a:endParaRPr lang="zh-CN" altLang="en-US" sz="1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1000" dirty="0">
                <a:latin typeface="微软雅黑" panose="020B0503020204020204" charset="-122"/>
                <a:ea typeface="微软雅黑" panose="020B0503020204020204" charset="-122"/>
                <a:cs typeface="微软雅黑" panose="020B0503020204020204" charset="-122"/>
              </a:rPr>
              <a:t>疑似病例管控。各级各类医疗机构要加强流行病学史采集和发热、干咳、乏力、咽痛、嗅</a:t>
            </a:r>
            <a:r>
              <a:rPr lang="en-US" altLang="zh-CN" sz="1000" dirty="0">
                <a:latin typeface="微软雅黑" panose="020B0503020204020204" charset="-122"/>
                <a:ea typeface="微软雅黑" panose="020B0503020204020204" charset="-122"/>
                <a:cs typeface="微软雅黑" panose="020B0503020204020204" charset="-122"/>
              </a:rPr>
              <a:t>(</a:t>
            </a:r>
            <a:r>
              <a:rPr lang="zh-CN" altLang="en-US" sz="1000" dirty="0">
                <a:latin typeface="微软雅黑" panose="020B0503020204020204" charset="-122"/>
                <a:ea typeface="微软雅黑" panose="020B0503020204020204" charset="-122"/>
                <a:cs typeface="微软雅黑" panose="020B0503020204020204" charset="-122"/>
              </a:rPr>
              <a:t>味</a:t>
            </a:r>
            <a:r>
              <a:rPr lang="en-US" altLang="zh-CN" sz="1000" dirty="0">
                <a:latin typeface="微软雅黑" panose="020B0503020204020204" charset="-122"/>
                <a:ea typeface="微软雅黑" panose="020B0503020204020204" charset="-122"/>
                <a:cs typeface="微软雅黑" panose="020B0503020204020204" charset="-122"/>
              </a:rPr>
              <a:t>)</a:t>
            </a:r>
            <a:r>
              <a:rPr lang="zh-CN" altLang="en-US" sz="1000" dirty="0">
                <a:latin typeface="微软雅黑" panose="020B0503020204020204" charset="-122"/>
                <a:ea typeface="微软雅黑" panose="020B0503020204020204" charset="-122"/>
                <a:cs typeface="微软雅黑" panose="020B0503020204020204" charset="-122"/>
              </a:rPr>
              <a:t>觉减退、腹泻等症状监测，一旦发现可疑患者，及时</a:t>
            </a:r>
            <a:r>
              <a:rPr lang="zh-CN" altLang="en-US" sz="1000" b="1" dirty="0">
                <a:solidFill>
                  <a:srgbClr val="FF0000"/>
                </a:solidFill>
                <a:latin typeface="微软雅黑" panose="020B0503020204020204" charset="-122"/>
                <a:ea typeface="微软雅黑" panose="020B0503020204020204" charset="-122"/>
                <a:cs typeface="微软雅黑" panose="020B0503020204020204" charset="-122"/>
              </a:rPr>
              <a:t>开展实验室检测</a:t>
            </a:r>
            <a:r>
              <a:rPr lang="zh-CN" altLang="en-US" sz="1000" dirty="0">
                <a:latin typeface="微软雅黑" panose="020B0503020204020204" charset="-122"/>
                <a:ea typeface="微软雅黑" panose="020B0503020204020204" charset="-122"/>
                <a:cs typeface="微软雅黑" panose="020B0503020204020204" charset="-122"/>
              </a:rPr>
              <a:t>。</a:t>
            </a:r>
            <a:endParaRPr lang="en-US" altLang="zh-CN" sz="1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UNIT_PLACING_PICTURE_USER_VIEWPORT" val="{&quot;height&quot;:850,&quot;width&quot;:3600}"/>
</p:tagLst>
</file>

<file path=ppt/tags/tag2.xml><?xml version="1.0" encoding="utf-8"?>
<p:tagLst xmlns:p="http://schemas.openxmlformats.org/presentationml/2006/main">
  <p:tag name="KSO_WM_UNIT_PLACING_PICTURE_USER_VIEWPORT" val="{&quot;height&quot;:850,&quot;width&quot;:3600}"/>
</p:tagLst>
</file>

<file path=ppt/tags/tag3.xml><?xml version="1.0" encoding="utf-8"?>
<p:tagLst xmlns:p="http://schemas.openxmlformats.org/presentationml/2006/main">
  <p:tag name="KSO_WM_UNIT_PLACING_PICTURE_USER_VIEWPORT" val="{&quot;height&quot;:850,&quot;width&quot;:3600}"/>
</p:tagLst>
</file>

<file path=ppt/tags/tag4.xml><?xml version="1.0" encoding="utf-8"?>
<p:tagLst xmlns:p="http://schemas.openxmlformats.org/presentationml/2006/main">
  <p:tag name="KSO_WM_UNIT_PLACING_PICTURE_USER_VIEWPORT" val="{&quot;height&quot;:850,&quot;width&quot;:3600}"/>
</p:tagLst>
</file>

<file path=ppt/tags/tag5.xml><?xml version="1.0" encoding="utf-8"?>
<p:tagLst xmlns:p="http://schemas.openxmlformats.org/presentationml/2006/main">
  <p:tag name="KSO_WM_UNIT_PLACING_PICTURE_USER_VIEWPORT" val="{&quot;height&quot;:850,&quot;width&quot;:3600}"/>
</p:tagLst>
</file>

<file path=ppt/tags/tag6.xml><?xml version="1.0" encoding="utf-8"?>
<p:tagLst xmlns:p="http://schemas.openxmlformats.org/presentationml/2006/main">
  <p:tag name="KSO_WM_UNIT_PLACING_PICTURE_USER_VIEWPORT" val="{&quot;height&quot;:850,&quot;width&quot;:3600}"/>
</p:tagLst>
</file>

<file path=ppt/tags/tag7.xml><?xml version="1.0" encoding="utf-8"?>
<p:tagLst xmlns:p="http://schemas.openxmlformats.org/presentationml/2006/main">
  <p:tag name="COMMONDATA" val="eyJjb3VudCI6NiwiaGRpZCI6IjhmNDJiNTgwMTQ0N2UxOTRkOGU2Y2RjYjU2YmM0YzBhIiwidXNlckNvdW50IjoyfQ=="/>
</p:tagLst>
</file>

<file path=ppt/theme/theme1.xml><?xml version="1.0" encoding="utf-8"?>
<a:theme xmlns:a="http://schemas.openxmlformats.org/drawingml/2006/main" name="Office 主题">
  <a:themeElements>
    <a:clrScheme name="1延禧">
      <a:dk1>
        <a:sysClr val="windowText" lastClr="000000"/>
      </a:dk1>
      <a:lt1>
        <a:sysClr val="window" lastClr="FFFFFF"/>
      </a:lt1>
      <a:dk2>
        <a:srgbClr val="44546A"/>
      </a:dk2>
      <a:lt2>
        <a:srgbClr val="E7E6E6"/>
      </a:lt2>
      <a:accent1>
        <a:srgbClr val="9D9280"/>
      </a:accent1>
      <a:accent2>
        <a:srgbClr val="CBCCC7"/>
      </a:accent2>
      <a:accent3>
        <a:srgbClr val="686671"/>
      </a:accent3>
      <a:accent4>
        <a:srgbClr val="684E3F"/>
      </a:accent4>
      <a:accent5>
        <a:srgbClr val="D56A60"/>
      </a:accent5>
      <a:accent6>
        <a:srgbClr val="70AD47"/>
      </a:accent6>
      <a:hlink>
        <a:srgbClr val="000000"/>
      </a:hlink>
      <a:folHlink>
        <a:srgbClr val="954F72"/>
      </a:folHlink>
    </a:clrScheme>
    <a:fontScheme name="标准3">
      <a:majorFont>
        <a:latin typeface="华文细黑"/>
        <a:ea typeface="微软雅黑"/>
        <a:cs typeface=""/>
      </a:majorFont>
      <a:minorFont>
        <a:latin typeface="Calibri Light"/>
        <a:ea typeface="微软雅黑 Light"/>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1延禧">
      <a:dk1>
        <a:sysClr val="windowText" lastClr="000000"/>
      </a:dk1>
      <a:lt1>
        <a:sysClr val="window" lastClr="FFFFFF"/>
      </a:lt1>
      <a:dk2>
        <a:srgbClr val="44546A"/>
      </a:dk2>
      <a:lt2>
        <a:srgbClr val="E7E6E6"/>
      </a:lt2>
      <a:accent1>
        <a:srgbClr val="9D9280"/>
      </a:accent1>
      <a:accent2>
        <a:srgbClr val="CBCCC7"/>
      </a:accent2>
      <a:accent3>
        <a:srgbClr val="686671"/>
      </a:accent3>
      <a:accent4>
        <a:srgbClr val="684E3F"/>
      </a:accent4>
      <a:accent5>
        <a:srgbClr val="D56A60"/>
      </a:accent5>
      <a:accent6>
        <a:srgbClr val="70AD47"/>
      </a:accent6>
      <a:hlink>
        <a:srgbClr val="000000"/>
      </a:hlink>
      <a:folHlink>
        <a:srgbClr val="954F72"/>
      </a:folHlink>
    </a:clrScheme>
    <a:fontScheme name="标准3">
      <a:majorFont>
        <a:latin typeface="华文细黑"/>
        <a:ea typeface="微软雅黑"/>
        <a:cs typeface=""/>
      </a:majorFont>
      <a:minorFont>
        <a:latin typeface="Calibri Light"/>
        <a:ea typeface="微软雅黑 Light"/>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5473</Words>
  <Application>WPS 演示</Application>
  <PresentationFormat>全屏显示(16:9)</PresentationFormat>
  <Paragraphs>160</Paragraphs>
  <Slides>19</Slides>
  <Notes>14</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19</vt:i4>
      </vt:variant>
    </vt:vector>
  </HeadingPairs>
  <TitlesOfParts>
    <vt:vector size="32" baseType="lpstr">
      <vt:lpstr>Arial</vt:lpstr>
      <vt:lpstr>宋体</vt:lpstr>
      <vt:lpstr>Wingdings</vt:lpstr>
      <vt:lpstr>微软雅黑 Light</vt:lpstr>
      <vt:lpstr>Calibri Light</vt:lpstr>
      <vt:lpstr>华文细黑</vt:lpstr>
      <vt:lpstr>微软雅黑</vt:lpstr>
      <vt:lpstr>Calibri</vt:lpstr>
      <vt:lpstr>等线</vt:lpstr>
      <vt:lpstr>Wingdings</vt:lpstr>
      <vt:lpstr>Arial Unicode MS</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熊猫哒哒</dc:creator>
  <cp:lastModifiedBy>悠多宝</cp:lastModifiedBy>
  <cp:revision>417</cp:revision>
  <dcterms:created xsi:type="dcterms:W3CDTF">2017-06-30T01:20:00Z</dcterms:created>
  <dcterms:modified xsi:type="dcterms:W3CDTF">2022-09-16T02:16:34Z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2052-11.1.0.12358</vt:lpwstr>
  </property>
  <property fmtid="{D5CDD505-2E9C-101B-9397-08002B2CF9AE}" pid="3" name="KSOTemplateUUID">
    <vt:lpwstr>v1.0_mb_BuP3Txgb5XrwZu53HeF1vA==</vt:lpwstr>
  </property>
  <property fmtid="{D5CDD505-2E9C-101B-9397-08002B2CF9AE}" pid="4" name="ICV">
    <vt:lpwstr>7A2AEBFFF968485AAC18016557602189</vt:lpwstr>
  </property>
</Properties>
</file>